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302" r:id="rId6"/>
    <p:sldId id="305" r:id="rId7"/>
    <p:sldId id="307" r:id="rId8"/>
    <p:sldId id="309" r:id="rId9"/>
    <p:sldId id="326" r:id="rId10"/>
    <p:sldId id="310" r:id="rId11"/>
    <p:sldId id="312" r:id="rId12"/>
    <p:sldId id="313" r:id="rId13"/>
    <p:sldId id="314" r:id="rId14"/>
    <p:sldId id="330" r:id="rId15"/>
    <p:sldId id="316" r:id="rId16"/>
    <p:sldId id="319" r:id="rId17"/>
    <p:sldId id="317" r:id="rId18"/>
    <p:sldId id="329" r:id="rId19"/>
    <p:sldId id="320" r:id="rId20"/>
    <p:sldId id="323" r:id="rId21"/>
    <p:sldId id="288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7"/>
    <p:restoredTop sz="84694"/>
  </p:normalViewPr>
  <p:slideViewPr>
    <p:cSldViewPr snapToGrid="0" snapToObjects="1">
      <p:cViewPr varScale="1">
        <p:scale>
          <a:sx n="107" d="100"/>
          <a:sy n="107" d="100"/>
        </p:scale>
        <p:origin x="976" y="176"/>
      </p:cViewPr>
      <p:guideLst>
        <p:guide orient="horz" pos="2276"/>
        <p:guide pos="3840"/>
        <p:guide orient="horz" pos="464"/>
        <p:guide orient="horz" pos="902"/>
        <p:guide pos="298"/>
        <p:guide pos="120"/>
        <p:guide orient="horz" pos="2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5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DBC22-704A-C745-90C9-95A6A27A42D1}" type="datetimeFigureOut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Hello, 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Im LIU YI from shimokawara Lab.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Today my presentation title is </a:t>
            </a:r>
            <a:r>
              <a:rPr lang="en-US" altLang="ja-JP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&lt;Group-level Emotion Classification via Reinforced Self-training&gt;</a:t>
            </a:r>
            <a:r>
              <a:rPr lang="zh-CN" altLang="en-US"/>
              <a:t>（</a:t>
            </a:r>
            <a:r>
              <a:rPr lang="en-US" altLang="zh-CN"/>
              <a:t>0</a:t>
            </a:r>
            <a:r>
              <a:rPr lang="zh-CN" altLang="en-US"/>
              <a:t>：</a:t>
            </a:r>
            <a:r>
              <a:rPr lang="en-US" altLang="zh-CN"/>
              <a:t>20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2154B-128B-4E43-BCDF-B7A6C09A06C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Before the experiment, Participants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will be asked to answer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MAIA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questionnaire to measure multiple dimensions of interoception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After the Dialogue, participants will be asked to evalute main talker's emotions by SAM questionnaire.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indent="0">
              <a:buFont typeface="Wingdings" panose="05000000000000000000" charset="0"/>
              <a:buNone/>
            </a:pP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They also need to evalute the whole dialogue atmopshere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（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6:00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）</a:t>
            </a:r>
            <a:endParaRPr kumimoji="1" lang="zh-CN" altLang="en-US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collect ECG, Audio, Head/Eye/Lip Tracking data as Raw Data, and do proper feature extraction to make  dataset 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and train reinforcement Learning Model to select data automatically.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Our Experiment schedule will be like this.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firstly do positive group experiment in Relax/Joy VR World. and second experiment wiil be nagative group in Sad, Fear or Disgust VR world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The four wolrds are correspond to the Arousal-Valnece Coordinate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（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5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:15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）</a:t>
            </a:r>
            <a:endParaRPr kumimoji="1" lang="zh-CN" altLang="en-US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make a correlation Analysis between HRV/Gaze/Head/Mouth/Lip Movement and Emotion&amp;Atmosphere for each participants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found  individual differences exists  in our data.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algn="l"/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For example, </a:t>
            </a:r>
            <a:r>
              <a:rPr lang="en-US">
                <a:sym typeface="+mn-ea"/>
              </a:rPr>
              <a:t>Some Participants</a:t>
            </a:r>
            <a:r>
              <a:rPr lang="zh-CN" altLang="en-US">
                <a:sym typeface="+mn-ea"/>
              </a:rPr>
              <a:t>’ </a:t>
            </a:r>
            <a:r>
              <a:rPr lang="en-US">
                <a:sym typeface="+mn-ea"/>
              </a:rPr>
              <a:t>Mouth Movement has a greater correlation with Dialogue Mood, but some Participants are not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:35</a:t>
            </a:r>
            <a:r>
              <a:rPr lang="zh-CN" altLang="en-US">
                <a:sym typeface="+mn-ea"/>
              </a:rPr>
              <a:t>）</a:t>
            </a:r>
            <a:endParaRPr lang="en-US"/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For Eye Tracking, i also used NNI to extract features of eye movement in both non-dialogue settings and dailogue settings.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can figure out that in non-dialogue&amp;</a:t>
            </a:r>
            <a:r>
              <a:rPr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Dialogue</a:t>
            </a: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conditions, Sad and Relax have a relatively stable NNI, 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while Fear&amp;Disgust has a more fluctuating NNI.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7:00</a:t>
            </a:r>
            <a:r>
              <a:rPr lang="zh-CN" altLang="en-US">
                <a:sym typeface="+mn-ea"/>
              </a:rPr>
              <a:t>）</a:t>
            </a:r>
            <a:endParaRPr kumimoji="1" lang="zh-CN" altLang="en-US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In the next stage, 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select high-confidence samples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And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Analyze the relation between Self-report&amp;MAIA&amp;Data Distribution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Then we will train Machine Learning Model, to invertigate whether the model is able to draw out individual differences to get a higher score for individuals. 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:00</a:t>
            </a:r>
            <a:r>
              <a:rPr lang="zh-CN" altLang="en-US">
                <a:sym typeface="+mn-ea"/>
              </a:rPr>
              <a:t>）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Wingdings" panose="05000000000000000000" charset="0"/>
              <a:buNone/>
            </a:pPr>
            <a:r>
              <a:rPr lang="en-US" b="1">
                <a:sym typeface="+mn-ea"/>
              </a:rPr>
              <a:t>Conclusion</a:t>
            </a:r>
            <a:endParaRPr lang="en-US">
              <a:sym typeface="+mn-ea"/>
            </a:endParaRPr>
          </a:p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A </a:t>
            </a:r>
            <a:r>
              <a:rPr lang="en-US" b="1">
                <a:sym typeface="+mn-ea"/>
              </a:rPr>
              <a:t>Reinforced Self-training model </a:t>
            </a:r>
            <a:r>
              <a:rPr lang="en-US">
                <a:sym typeface="+mn-ea"/>
              </a:rPr>
              <a:t>will be applied to dialogue mood recognition under conversation conditions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pPr marL="171450" indent="-1714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We alter the </a:t>
            </a:r>
            <a:r>
              <a:rPr lang="en-US" b="1">
                <a:sym typeface="+mn-ea"/>
              </a:rPr>
              <a:t>VR environment</a:t>
            </a:r>
            <a:r>
              <a:rPr lang="en-US">
                <a:sym typeface="+mn-ea"/>
              </a:rPr>
              <a:t> to explore the effect of </a:t>
            </a:r>
            <a:r>
              <a:rPr lang="en-US" b="1">
                <a:sym typeface="+mn-ea"/>
              </a:rPr>
              <a:t>ambience</a:t>
            </a:r>
            <a:r>
              <a:rPr lang="en-US">
                <a:sym typeface="+mn-ea"/>
              </a:rPr>
              <a:t> on </a:t>
            </a:r>
            <a:r>
              <a:rPr lang="en-US" b="1">
                <a:sym typeface="+mn-ea"/>
              </a:rPr>
              <a:t>dialogue mood</a:t>
            </a:r>
            <a:r>
              <a:rPr lang="en-US">
                <a:sym typeface="+mn-ea"/>
              </a:rPr>
              <a:t>, as well as the effect on </a:t>
            </a:r>
            <a:r>
              <a:rPr lang="en-US" b="1">
                <a:sym typeface="+mn-ea"/>
              </a:rPr>
              <a:t>collaborators' assessment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aims to</a:t>
            </a:r>
            <a:r>
              <a:rPr lang="en-US">
                <a:sym typeface="+mn-ea"/>
              </a:rPr>
              <a:t> solve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Self-reporting unaccurate, Individual differences, Small sample size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expect to verify that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data collected from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daily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conversations</a:t>
            </a:r>
            <a:r>
              <a:rPr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could</a:t>
            </a:r>
            <a:r>
              <a:rPr lang="en-US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sym typeface="+mn-ea"/>
              </a:rPr>
              <a:t>be applied to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sym typeface="+mn-ea"/>
              </a:rPr>
              <a:t>R</a:t>
            </a:r>
            <a:r>
              <a:rPr b="1">
                <a:sym typeface="+mn-ea"/>
              </a:rPr>
              <a:t>einforce</a:t>
            </a:r>
            <a:r>
              <a:rPr lang="en-US" b="1">
                <a:sym typeface="+mn-ea"/>
              </a:rPr>
              <a:t>d Self-Training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Discussion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I think We can Combine Li'kun's research, to connect Users and other Objects(Avaters/Players) in VR world,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to enjoy a more </a:t>
            </a:r>
            <a:r>
              <a:rPr lang="en-US">
                <a:sym typeface="+mn-ea"/>
              </a:rPr>
              <a:t>interesting</a:t>
            </a: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interaction in VR world.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:30</a:t>
            </a:r>
            <a:r>
              <a:rPr lang="zh-CN" altLang="en-US">
                <a:sym typeface="+mn-ea"/>
              </a:rPr>
              <a:t>）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Wingdings" panose="05000000000000000000" charset="0"/>
              <a:buNone/>
            </a:pPr>
            <a:r>
              <a:rPr lang="en-US" b="1">
                <a:sym typeface="+mn-ea"/>
              </a:rPr>
              <a:t>Conclusion</a:t>
            </a:r>
            <a:endParaRPr lang="en-US">
              <a:sym typeface="+mn-ea"/>
            </a:endParaRPr>
          </a:p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A </a:t>
            </a:r>
            <a:r>
              <a:rPr lang="en-US" b="1">
                <a:sym typeface="+mn-ea"/>
              </a:rPr>
              <a:t>Reinforced Self-training model </a:t>
            </a:r>
            <a:r>
              <a:rPr lang="en-US">
                <a:sym typeface="+mn-ea"/>
              </a:rPr>
              <a:t>will be applied to dialogue mood recognition under conversation conditions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pPr marL="171450" indent="-171450" algn="l">
              <a:buFont typeface="Wingdings" panose="05000000000000000000" charset="0"/>
              <a:buChar char=""/>
            </a:pPr>
            <a:r>
              <a:rPr lang="en-US">
                <a:sym typeface="+mn-ea"/>
              </a:rPr>
              <a:t>We alter the </a:t>
            </a:r>
            <a:r>
              <a:rPr lang="en-US" b="1">
                <a:sym typeface="+mn-ea"/>
              </a:rPr>
              <a:t>VR environment</a:t>
            </a:r>
            <a:r>
              <a:rPr lang="en-US">
                <a:sym typeface="+mn-ea"/>
              </a:rPr>
              <a:t> to explore the effect of </a:t>
            </a:r>
            <a:r>
              <a:rPr lang="en-US" b="1">
                <a:sym typeface="+mn-ea"/>
              </a:rPr>
              <a:t>ambience</a:t>
            </a:r>
            <a:r>
              <a:rPr lang="en-US">
                <a:sym typeface="+mn-ea"/>
              </a:rPr>
              <a:t> on </a:t>
            </a:r>
            <a:r>
              <a:rPr lang="en-US" b="1">
                <a:sym typeface="+mn-ea"/>
              </a:rPr>
              <a:t>dialogue mood</a:t>
            </a:r>
            <a:r>
              <a:rPr lang="en-US">
                <a:sym typeface="+mn-ea"/>
              </a:rPr>
              <a:t>, as well as the effect on </a:t>
            </a:r>
            <a:r>
              <a:rPr lang="en-US" b="1">
                <a:sym typeface="+mn-ea"/>
              </a:rPr>
              <a:t>collaborators' assessment</a:t>
            </a:r>
            <a:r>
              <a:rPr lang="en-US">
                <a:sym typeface="+mn-ea"/>
              </a:rPr>
              <a:t>.</a:t>
            </a: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aims to</a:t>
            </a:r>
            <a:r>
              <a:rPr lang="en-US">
                <a:sym typeface="+mn-ea"/>
              </a:rPr>
              <a:t> solve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Self-reporting unaccurate, Individual differences, Small sample size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171450" indent="-1714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expect to verify that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data collected from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daily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conversations</a:t>
            </a:r>
            <a:r>
              <a:rPr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could</a:t>
            </a:r>
            <a:r>
              <a:rPr lang="en-US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sym typeface="+mn-ea"/>
              </a:rPr>
              <a:t>be applied to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sym typeface="+mn-ea"/>
              </a:rPr>
              <a:t>R</a:t>
            </a:r>
            <a:r>
              <a:rPr b="1">
                <a:sym typeface="+mn-ea"/>
              </a:rPr>
              <a:t>einforce</a:t>
            </a:r>
            <a:r>
              <a:rPr lang="en-US" b="1">
                <a:sym typeface="+mn-ea"/>
              </a:rPr>
              <a:t>d Self-Training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Discussion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I think We can Combine Li'kun's research, to connect Users and other Objects(Avaters/Players) in VR world,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to enjoy a more </a:t>
            </a:r>
            <a:r>
              <a:rPr lang="en-US">
                <a:sym typeface="+mn-ea"/>
              </a:rPr>
              <a:t>interesting</a:t>
            </a: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interaction in VR world.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:30</a:t>
            </a:r>
            <a:r>
              <a:rPr lang="zh-CN" altLang="en-US">
                <a:sym typeface="+mn-ea"/>
              </a:rPr>
              <a:t>）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This is my References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Thank you for your kind attention</a:t>
            </a:r>
            <a:r>
              <a:rPr lang="zh-CN" altLang="en-US"/>
              <a:t>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ご清聴・ご清視ありがとうございました</a:t>
            </a:r>
            <a:endParaRPr lang="zh-CN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2154B-128B-4E43-BCDF-B7A6C09A06CF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Firstly, I will make an briefly introduction about my study,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Background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In recent years, </a:t>
            </a: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contactless virtual social has become more and more popular 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。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On those viirtual platforms,</a:t>
            </a:r>
            <a:r>
              <a:rPr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 Smart virtual space/virtual interlligent Agent are expected to help better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on those online virtual platforms.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terminology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i'd like to explain what is Dialogue Mood.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Mood is the feeling state of a person usually includes </a:t>
            </a: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emotions(inner) &amp; atmosphere(outer).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0" lvl="1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	Emotions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are mental states caused by neurophysiological changes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lvl="1"/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	while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Atmosphere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is a metric used to describe group-level interactions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lvl="1"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	which Refers to the feeling brought about by the surrounding in a dialogue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1:10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endParaRPr lang="en-US"/>
          </a:p>
          <a:p>
            <a:pPr marL="0" lvl="1"/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/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Our Research Objective wil be like this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U know, in virtual Reality, it's not easy for a player to evaluate </a:t>
            </a:r>
            <a:r>
              <a:rPr lang="en-US">
                <a:sym typeface="+mn-ea"/>
              </a:rPr>
              <a:t>other players' emotion and dialogue atmosphere.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So in order to help better interaction in VR, </a:t>
            </a:r>
            <a:r>
              <a:rPr lang="en-US"/>
              <a:t>we need t</a:t>
            </a:r>
            <a:r>
              <a:rPr lang="en-US">
                <a:sym typeface="+mn-ea"/>
              </a:rPr>
              <a:t>o reduce the impact of i</a:t>
            </a:r>
            <a:r>
              <a:rPr lang="en-US" b="1">
                <a:sym typeface="+mn-ea"/>
              </a:rPr>
              <a:t>ndividual differences</a:t>
            </a:r>
            <a:r>
              <a:rPr lang="en-US">
                <a:sym typeface="+mn-ea"/>
              </a:rPr>
              <a:t>,</a:t>
            </a:r>
            <a:r>
              <a:rPr lang="en-US" b="1">
                <a:sym typeface="+mn-ea"/>
              </a:rPr>
              <a:t> VR surroundings</a:t>
            </a:r>
            <a:r>
              <a:rPr lang="en-US">
                <a:sym typeface="+mn-ea"/>
              </a:rPr>
              <a:t>, etc. </a:t>
            </a:r>
            <a:endParaRPr 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>
                <a:sym typeface="+mn-ea"/>
              </a:rPr>
              <a:t>To Improve the accuracy of Dialogue Mood recognition in VR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1:40</a:t>
            </a:r>
            <a:r>
              <a:rPr lang="zh-CN" altLang="en-US">
                <a:sym typeface="+mn-ea"/>
              </a:rPr>
              <a:t>）</a:t>
            </a:r>
            <a:endParaRPr lang="en-US"/>
          </a:p>
          <a:p>
            <a:endParaRPr lang="en-US"/>
          </a:p>
          <a:p>
            <a:endParaRPr lang="en-US"/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In this section, I will introduce some related work.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Mood engineering, is a theory to study “atmosphere”and people's feelings </a:t>
            </a:r>
            <a:endParaRPr kumimoji="1" lang="en-US" altLang="ja-JP" sz="1200" b="1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DNP has develeoped a “next-generation stealth space”,</a:t>
            </a:r>
            <a:endParaRPr kumimoji="1" lang="en-US" altLang="ja-JP" sz="1200" b="1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which can change the 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the color of light and music in a room by using sensors to detect people’s presence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&amp;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conversations and the indoor environment.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In Shohei Kato Lab's research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t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hey researched Dialogue Mood Estimation Focusing on Intervals of Utterance Stat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e and </a:t>
            </a:r>
            <a:r>
              <a:rPr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considering Personality Trait of Speaker</a:t>
            </a:r>
            <a:endParaRPr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endParaRPr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Reinforced Self-Training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in this paper,Zero-shot Text Classification via Reinforced Self-training(Z Ye et al.,2020)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[4]</a:t>
            </a:r>
            <a:endParaRPr kumimoji="1" lang="en-US" b="1">
              <a:solidFill>
                <a:schemeClr val="tx1"/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 proposed a reinforced self-training model for zero-shot learning in NLP</a:t>
            </a:r>
            <a:endParaRPr lang="en-US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Besides,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some studies use Reinforcement learning for better data selection </a:t>
            </a:r>
            <a:endParaRPr lang="en-US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メイリオ" panose="020B0604030504040204" charset="-128"/>
              <a:cs typeface="Arial" panose="020B060402020202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(2:35)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This is the proposed Model of my study, this model was modified from the the Reinforced Self-training model in this paper.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We first use 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high-level/haigh quality labeled dataset to train a class matching model, then we use the matching model to predict unlabeled dataset.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On the other hand, 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we will train a reinforcement Learning Policy Network to do data selection based on the prediction. and evaluate by validation dataset and get reward to update our policy network.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Based on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 the perfomance on the validation dataset, we add pesudo labeled instances to our traning dataset and start next traning.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We can also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 based on the interaction with avater in VR or based on personal biological changes to return the reward to our Policy Network, but this idea needs further verification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（</a:t>
            </a:r>
            <a:r>
              <a:rPr kumimoji="1" lang="en-US" altLang="zh-CN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3</a:t>
            </a:r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：</a:t>
            </a:r>
            <a:r>
              <a:rPr kumimoji="1" lang="en-US" altLang="zh-CN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40</a:t>
            </a:r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）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This is the proposed Model of my study, this model was modified from the the Reinforced Self-training model in this paper.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We first use 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high-level/haigh quality labeled dataset to train a class matching model, then we use the matching model to predict unlabeled dataset.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On the other hand, 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we will train a reinforcement Learning Policy Network to do data selection based on the prediction. and evaluate by validation dataset and get reward to update our policy network.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Based on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 the perfomance on the validation dataset, we add pesudo labeled instances to our traning dataset and start next traning.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en-US" altLang="ja-JP" sz="12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rPr>
              <a:t>We can also</a:t>
            </a:r>
            <a:r>
              <a:rPr kumimoji="1" lang="en-US" altLang="ja-JP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 based on the interaction with avater in VR or based on personal biological changes to return the reward to our Policy Network, but this idea needs further verification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（</a:t>
            </a:r>
            <a:r>
              <a:rPr kumimoji="1" lang="en-US" altLang="zh-CN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3</a:t>
            </a:r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：</a:t>
            </a:r>
            <a:r>
              <a:rPr kumimoji="1" lang="en-US" altLang="zh-CN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40</a:t>
            </a:r>
            <a:r>
              <a:rPr kumimoji="1" lang="zh-CN" altLang="en-US" sz="12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rPr>
              <a:t>）</a:t>
            </a:r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  <a:p>
            <a:endParaRPr kumimoji="1" lang="en-US" altLang="ja-JP" sz="1200" dirty="0">
              <a:latin typeface="Arial" panose="020B0604020202020204" pitchFamily="34" charset="0"/>
              <a:ea typeface="UD デジタル 教科書体 N-R" panose="02020400000000000000" pitchFamily="49" charset="-128"/>
              <a:cs typeface="Arial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conduct our Experiment in VRchat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 talkers in a group to talk with each other,and we plan to collect more than 20 groups' data.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#</a:t>
            </a:r>
            <a:r>
              <a:rPr kumimoji="1" lang="en-US" altLang="ja-JP" sz="1200" b="1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use VIVE Pro Eye and Polar H10 to collect participants's biometric infromation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Main talker will be asked to wear sensors and VR headset.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Second talker just login to the VR platform via PC and talk with Main talker.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Besides, there are serveal Evaluators to evaluate the dialogue atmosphere and Main talkers' emotion.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Main talkers and Second Talkers will also </a:t>
            </a:r>
            <a:r>
              <a:rPr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evaluate the dialogue atmosphere and Main talkers' emotion after the experiment.</a:t>
            </a:r>
            <a:endParaRPr lang="en-US" altLang="ja-JP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Each conversation lasted about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3 minutes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4</a:t>
            </a: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:40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）</a:t>
            </a:r>
            <a:endParaRPr lang="en-US"/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collect ECG, Audio, Head/Eye/Lip Tracking data as Raw Data, and do proper feature extraction to make  dataset 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and train reinforcement Learning Model to select data automatically.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Our Experiment schedule will be like this.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We will firstly do positive group experiment in Relax/Joy VR World. and second experiment wiil be nagative group in Sad, Fear or Disgust VR world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The four wolrds are correspond to the Arousal-Valnece Coordinate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（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5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:15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）</a:t>
            </a:r>
            <a:endParaRPr kumimoji="1" lang="zh-CN" altLang="en-US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This is our Experiment Images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Participants will be asked to wear VR headset , then play&amp; talk in VRchat. Just like this.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Meanwhile, sensors will record biometric data into csv.</a:t>
            </a:r>
            <a:endParaRPr kumimoji="1" lang="en-US" altLang="ja-JP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Now I have collected </a:t>
            </a:r>
            <a:r>
              <a:rPr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data for </a:t>
            </a:r>
            <a:r>
              <a:rPr kumimoji="1" lang="en-US" altLang="ja-JP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Six groups.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（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5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：</a:t>
            </a:r>
            <a:r>
              <a:rPr kumimoji="1" lang="en-US" altLang="zh-CN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35</a:t>
            </a:r>
            <a:r>
              <a:rPr kumimoji="1" lang="zh-CN" altLang="en-US" sz="1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）</a:t>
            </a:r>
            <a:endParaRPr kumimoji="1" lang="zh-CN" altLang="en-US" sz="12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267-168B-E749-ABCE-22F21D4A44C9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6784-9E84-B549-B9BF-7A1D87B045A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65D6-ABA7-5E4B-8D72-C8DE9446DF1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5515" y="6304915"/>
            <a:ext cx="54356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defRPr>
            </a:lvl1pPr>
          </a:lstStyle>
          <a:p>
            <a:fld id="{3C5A8905-68FE-014F-AFC2-993F7016C4A8}" type="slidenum">
              <a:rPr lang="ja-JP" altLang="en-US" smtClean="0"/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6273225"/>
            <a:ext cx="6897757" cy="584775"/>
          </a:xfrm>
          <a:prstGeom prst="rect">
            <a:avLst/>
          </a:prstGeom>
          <a:solidFill>
            <a:srgbClr val="4366B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-204470" y="6273165"/>
            <a:ext cx="7192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年</a:t>
            </a:r>
            <a:r>
              <a:rPr kumimoji="1" lang="en-US" altLang="ja-JP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10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月</a:t>
            </a:r>
            <a:r>
              <a:rPr kumimoji="1" lang="en-US" altLang="ja-JP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28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日 </a:t>
            </a:r>
            <a:r>
              <a:rPr kumimoji="1" lang="en-US" altLang="ja-JP" sz="16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年度後期進捗報告</a:t>
            </a:r>
            <a:endParaRPr kumimoji="1" lang="ja-JP" altLang="en-US" sz="16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algn="ctr"/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「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 Few-shot 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Biological Information 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Classification via Reinforced Self-training</a:t>
            </a:r>
            <a:endParaRPr lang="en-US" altLang="ja-JP" sz="16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」</a:t>
            </a:r>
            <a:endParaRPr kumimoji="1" lang="ja-JP" altLang="en-US" sz="16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7772400" y="6305550"/>
            <a:ext cx="3115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ja-JP" sz="1400" dirty="0" err="1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Shimokawara</a:t>
            </a:r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Lab.</a:t>
            </a:r>
            <a:endParaRPr kumimoji="1" lang="en-US" altLang="ja-JP" sz="14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algn="l"/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Tokyo Metropolitan University</a:t>
            </a:r>
            <a:endParaRPr kumimoji="1" lang="en-US" altLang="ja-JP" sz="14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pic>
        <p:nvPicPr>
          <p:cNvPr id="8" name="図 7" descr="アイコン が含まれている画像&#10;&#10;自動的に生成された説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96" y="6272212"/>
            <a:ext cx="496522" cy="586800"/>
          </a:xfrm>
          <a:prstGeom prst="rect">
            <a:avLst/>
          </a:prstGeom>
        </p:spPr>
      </p:pic>
      <p:cxnSp>
        <p:nvCxnSpPr>
          <p:cNvPr id="9" name="直線コネクタ 8"/>
          <p:cNvCxnSpPr/>
          <p:nvPr userDrawn="1"/>
        </p:nvCxnSpPr>
        <p:spPr>
          <a:xfrm flipH="1">
            <a:off x="11575416" y="6383720"/>
            <a:ext cx="255102" cy="365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 userDrawn="1"/>
        </p:nvSpPr>
        <p:spPr>
          <a:xfrm>
            <a:off x="11762105" y="644207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14</a:t>
            </a:r>
            <a:endParaRPr kumimoji="1" lang="ja-JP" altLang="en-US" sz="14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96784-9E84-B549-B9BF-7A1D87B045A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265D6-ABA7-5E4B-8D72-C8DE9446DF1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05515" y="6304915"/>
            <a:ext cx="54356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defRPr>
            </a:lvl1pPr>
          </a:lstStyle>
          <a:p>
            <a:fld id="{3C5A8905-68FE-014F-AFC2-993F7016C4A8}" type="slidenum">
              <a:rPr lang="ja-JP" altLang="en-US" smtClean="0"/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6273225"/>
            <a:ext cx="6897757" cy="584775"/>
          </a:xfrm>
          <a:prstGeom prst="rect">
            <a:avLst/>
          </a:prstGeom>
          <a:solidFill>
            <a:srgbClr val="4366B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-204470" y="6273165"/>
            <a:ext cx="71926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年</a:t>
            </a:r>
            <a:r>
              <a:rPr kumimoji="1" lang="en-US" altLang="ja-JP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10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月</a:t>
            </a:r>
            <a:r>
              <a:rPr kumimoji="1" lang="en-US" altLang="ja-JP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28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日 </a:t>
            </a:r>
            <a:r>
              <a:rPr kumimoji="1" lang="en-US" altLang="ja-JP" sz="16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2022</a:t>
            </a: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年度後期進捗報告</a:t>
            </a:r>
            <a:endParaRPr kumimoji="1" lang="ja-JP" altLang="en-US" sz="16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algn="ctr"/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「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 Few-shot 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Biological Information 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Classification via Reinforced Self-training</a:t>
            </a:r>
            <a:endParaRPr lang="en-US" altLang="ja-JP" sz="16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ja-JP" altLang="en-US" sz="16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」</a:t>
            </a:r>
            <a:endParaRPr kumimoji="1" lang="ja-JP" altLang="en-US" sz="16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7772400" y="6305550"/>
            <a:ext cx="3115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ja-JP" sz="1400" dirty="0" err="1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Shimokawara</a:t>
            </a:r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Lab.</a:t>
            </a:r>
            <a:endParaRPr kumimoji="1" lang="en-US" altLang="ja-JP" sz="14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  <a:p>
            <a:pPr algn="l"/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Tokyo Metropolitan University</a:t>
            </a:r>
            <a:endParaRPr kumimoji="1" lang="en-US" altLang="ja-JP" sz="1400" dirty="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pic>
        <p:nvPicPr>
          <p:cNvPr id="8" name="図 7" descr="アイコン が含まれている画像&#10;&#10;自動的に生成された説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96" y="6272212"/>
            <a:ext cx="496522" cy="586800"/>
          </a:xfrm>
          <a:prstGeom prst="rect">
            <a:avLst/>
          </a:prstGeom>
        </p:spPr>
      </p:pic>
      <p:cxnSp>
        <p:nvCxnSpPr>
          <p:cNvPr id="9" name="直線コネクタ 8"/>
          <p:cNvCxnSpPr/>
          <p:nvPr userDrawn="1"/>
        </p:nvCxnSpPr>
        <p:spPr>
          <a:xfrm flipH="1">
            <a:off x="11575416" y="6383720"/>
            <a:ext cx="255102" cy="3651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 userDrawn="1"/>
        </p:nvSpPr>
        <p:spPr>
          <a:xfrm>
            <a:off x="11762105" y="6442075"/>
            <a:ext cx="427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14</a:t>
            </a:r>
            <a:endParaRPr kumimoji="1" lang="ja-JP" altLang="en-US" sz="14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080A-09A3-254A-9647-AF1B4E14C14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2080A-09A3-254A-9647-AF1B4E14C14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8" Type="http://schemas.openxmlformats.org/officeDocument/2006/relationships/notesSlide" Target="../notesSlides/notesSlide13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45.png"/><Relationship Id="rId25" Type="http://schemas.openxmlformats.org/officeDocument/2006/relationships/image" Target="../media/image44.png"/><Relationship Id="rId24" Type="http://schemas.openxmlformats.org/officeDocument/2006/relationships/image" Target="../media/image43.png"/><Relationship Id="rId23" Type="http://schemas.openxmlformats.org/officeDocument/2006/relationships/image" Target="../media/image42.png"/><Relationship Id="rId22" Type="http://schemas.openxmlformats.org/officeDocument/2006/relationships/image" Target="../media/image41.png"/><Relationship Id="rId21" Type="http://schemas.openxmlformats.org/officeDocument/2006/relationships/image" Target="../media/image40.png"/><Relationship Id="rId20" Type="http://schemas.openxmlformats.org/officeDocument/2006/relationships/image" Target="../media/image39.png"/><Relationship Id="rId2" Type="http://schemas.openxmlformats.org/officeDocument/2006/relationships/image" Target="../media/image22.png"/><Relationship Id="rId19" Type="http://schemas.openxmlformats.org/officeDocument/2006/relationships/tags" Target="../tags/tag3.xml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473710" y="2465705"/>
            <a:ext cx="112896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Few-shot </a:t>
            </a:r>
            <a:r>
              <a:rPr lang="en-US" altLang="ja-JP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Biological Information </a:t>
            </a:r>
            <a:r>
              <a:rPr lang="en-US" altLang="ja-JP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Classification </a:t>
            </a:r>
            <a:br>
              <a:rPr lang="en-US" altLang="ja-JP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</a:br>
            <a:r>
              <a:rPr lang="en-US" altLang="ja-JP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via Reinforced Self-training</a:t>
            </a:r>
            <a:endParaRPr lang="en-US" altLang="ja-JP" sz="28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ctr"/>
            <a:endParaRPr kumimoji="1" lang="ja-JP" altLang="en-US" sz="28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473529" y="3429000"/>
            <a:ext cx="11244943" cy="0"/>
          </a:xfrm>
          <a:prstGeom prst="line">
            <a:avLst/>
          </a:prstGeom>
          <a:ln w="5715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316464" y="4552041"/>
            <a:ext cx="7342646" cy="906967"/>
            <a:chOff x="5187" y="7275"/>
            <a:chExt cx="11563" cy="1428"/>
          </a:xfrm>
        </p:grpSpPr>
        <p:sp>
          <p:nvSpPr>
            <p:cNvPr id="10" name="テキスト ボックス 9"/>
            <p:cNvSpPr txBox="1"/>
            <p:nvPr/>
          </p:nvSpPr>
          <p:spPr>
            <a:xfrm>
              <a:off x="6590" y="7481"/>
              <a:ext cx="10160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dirty="0">
                  <a:latin typeface="メイリオ" panose="020B0604030504040204" charset="-128"/>
                  <a:ea typeface="メイリオ" panose="020B0604030504040204" charset="-128"/>
                  <a:cs typeface="メイリオ" panose="020B0604030504040204" charset="-128"/>
                </a:rPr>
                <a:t>東京都立大学 下川原研究室</a:t>
              </a:r>
              <a:endParaRPr kumimoji="1" lang="en-US" altLang="ja-JP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endParaRPr>
            </a:p>
            <a:p>
              <a:r>
                <a:rPr lang="en-US" altLang="ja-JP" dirty="0">
                  <a:latin typeface="メイリオ" panose="020B0604030504040204" charset="-128"/>
                  <a:ea typeface="メイリオ" panose="020B0604030504040204" charset="-128"/>
                  <a:cs typeface="メイリオ" panose="020B0604030504040204" charset="-128"/>
                </a:rPr>
                <a:t>Shimokawara Lab. Tokyo Metropolitan Universit</a:t>
              </a:r>
              <a:r>
                <a:rPr kumimoji="1" lang="en-US" altLang="ja-JP" dirty="0">
                  <a:latin typeface="UD デジタル 教科書体 N-R" panose="02020400000000000000" pitchFamily="49" charset="-128"/>
                  <a:ea typeface="UD デジタル 教科書体 N-R" panose="02020400000000000000" pitchFamily="49" charset="-128"/>
                </a:rPr>
                <a:t>y</a:t>
              </a:r>
              <a:endParaRPr lang="en-US" altLang="ja-JP" dirty="0"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</a:endParaRPr>
            </a:p>
          </p:txBody>
        </p:sp>
        <p:pic>
          <p:nvPicPr>
            <p:cNvPr id="11" name="図 10" descr="アイコン が含まれている画像&#10;&#10;自動的に生成された説明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" y="7275"/>
              <a:ext cx="1208" cy="1428"/>
            </a:xfrm>
            <a:prstGeom prst="rect">
              <a:avLst/>
            </a:prstGeom>
          </p:spPr>
        </p:pic>
      </p:grpSp>
      <p:sp>
        <p:nvSpPr>
          <p:cNvPr id="9" name="テキスト ボックス 8"/>
          <p:cNvSpPr txBox="1"/>
          <p:nvPr/>
        </p:nvSpPr>
        <p:spPr>
          <a:xfrm>
            <a:off x="415925" y="402590"/>
            <a:ext cx="2900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2022</a:t>
            </a:r>
            <a:r>
              <a:rPr lang="ja-JP" altLang="en-US" sz="20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年度後期</a:t>
            </a:r>
            <a:r>
              <a:rPr lang="en-US" altLang="ja-JP" sz="20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</a:t>
            </a:r>
            <a:r>
              <a:rPr lang="ja-JP" altLang="en-US" sz="20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進捗</a:t>
            </a:r>
            <a:r>
              <a:rPr lang="ja-JP" altLang="en-US" sz="20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報告</a:t>
            </a:r>
            <a:endParaRPr lang="ja-JP" altLang="en-US" sz="20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227830" y="5513705"/>
            <a:ext cx="9213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dirty="0">
                <a:latin typeface="メイリオ" panose="020B0604030504040204" charset="-128"/>
                <a:ea typeface="メイリオ" panose="020B0604030504040204" charset="-128"/>
                <a:cs typeface="メイリオ" panose="020B0604030504040204" charset="-128"/>
                <a:sym typeface="+mn-ea"/>
              </a:rPr>
              <a:t>LIU YI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4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Questionnaire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672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Box 6"/>
          <p:cNvSpPr txBox="1"/>
          <p:nvPr/>
        </p:nvSpPr>
        <p:spPr>
          <a:xfrm>
            <a:off x="3423920" y="1289050"/>
            <a:ext cx="8540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they will be asked to answer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Multidimensional Assessment of Interoceptive Awareness(MAIA)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questionnaire to measure multiple dimensions of interoception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05" y="2404745"/>
            <a:ext cx="4805680" cy="2850515"/>
          </a:xfrm>
          <a:prstGeom prst="rect">
            <a:avLst/>
          </a:prstGeom>
        </p:spPr>
      </p:pic>
      <p:pic>
        <p:nvPicPr>
          <p:cNvPr id="14" name="Picture 13" descr="Fig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195" y="2352040"/>
            <a:ext cx="5615305" cy="28587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54785" y="5349875"/>
            <a:ext cx="4318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Evaluate main talkers'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emotions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by 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            SAM questionnaire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083425" y="5210810"/>
            <a:ext cx="33515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Participants will evaluate the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</a:t>
            </a:r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ialogue Atmosphere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53390" y="1427480"/>
            <a:ext cx="297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Before the Experiment 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53390" y="2036445"/>
            <a:ext cx="2500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lang="en-US" altLang="ja-JP" b="1" u="sng">
                <a:latin typeface="Arial Bold" panose="020B0604020202090204" charset="0"/>
                <a:cs typeface="Arial Bold" panose="020B0604020202090204" charset="0"/>
                <a:sym typeface="+mn-ea"/>
              </a:rPr>
              <a:t>After the Dialogue </a:t>
            </a:r>
            <a:endParaRPr lang="en-US" altLang="ja-JP" b="1" u="sng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5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Data Anal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ysis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332740" y="3973830"/>
            <a:ext cx="3573145" cy="527050"/>
            <a:chOff x="339" y="1156"/>
            <a:chExt cx="5627" cy="830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339" y="1156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Slicing 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36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ight Arrow 27"/>
          <p:cNvSpPr/>
          <p:nvPr/>
        </p:nvSpPr>
        <p:spPr>
          <a:xfrm>
            <a:off x="5212715" y="4926330"/>
            <a:ext cx="111633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文本框 23"/>
          <p:cNvSpPr txBox="1"/>
          <p:nvPr/>
        </p:nvSpPr>
        <p:spPr>
          <a:xfrm>
            <a:off x="431800" y="4708525"/>
            <a:ext cx="47809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From 10 participants’ data, </a:t>
            </a:r>
            <a:endParaRPr lang="en-US" altLang="zh-CN"/>
          </a:p>
          <a:p>
            <a:r>
              <a:rPr lang="zh-CN" altLang="en-US"/>
              <a:t>3 minutes of data are sampled every 5 seconds </a:t>
            </a:r>
            <a:endParaRPr lang="zh-CN" altLang="en-US"/>
          </a:p>
          <a:p>
            <a:r>
              <a:rPr lang="zh-CN" altLang="en-US"/>
              <a:t>with each sample being 15s long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678930" y="5015865"/>
            <a:ext cx="2932430" cy="30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Get more than 2000 samples</a:t>
            </a:r>
            <a:endParaRPr lang="en-US" altLang="zh-CN">
              <a:sym typeface="+mn-ea"/>
            </a:endParaRPr>
          </a:p>
        </p:txBody>
      </p:sp>
      <p:sp>
        <p:nvSpPr>
          <p:cNvPr id="29" name="テキスト ボックス 14"/>
          <p:cNvSpPr txBox="1"/>
          <p:nvPr/>
        </p:nvSpPr>
        <p:spPr>
          <a:xfrm>
            <a:off x="332740" y="818515"/>
            <a:ext cx="3573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Data Processing </a:t>
            </a:r>
            <a:endParaRPr lang="en-US" altLang="zh-CN"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cxnSp>
        <p:nvCxnSpPr>
          <p:cNvPr id="30" name="直線コネクタ 4"/>
          <p:cNvCxnSpPr/>
          <p:nvPr/>
        </p:nvCxnSpPr>
        <p:spPr>
          <a:xfrm>
            <a:off x="431800" y="1340485"/>
            <a:ext cx="2713990" cy="0"/>
          </a:xfrm>
          <a:prstGeom prst="line">
            <a:avLst/>
          </a:prstGeom>
          <a:ln w="3810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608330" y="1575435"/>
            <a:ext cx="8228965" cy="1976755"/>
            <a:chOff x="680" y="2212"/>
            <a:chExt cx="12959" cy="3113"/>
          </a:xfrm>
        </p:grpSpPr>
        <p:grpSp>
          <p:nvGrpSpPr>
            <p:cNvPr id="10" name="Group 9"/>
            <p:cNvGrpSpPr/>
            <p:nvPr/>
          </p:nvGrpSpPr>
          <p:grpSpPr>
            <a:xfrm>
              <a:off x="680" y="2774"/>
              <a:ext cx="5815" cy="2551"/>
              <a:chOff x="4351" y="1937"/>
              <a:chExt cx="5815" cy="2551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351" y="1937"/>
                <a:ext cx="1310" cy="5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ja-JP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ECG</a:t>
                </a:r>
                <a:endPara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4351" y="3172"/>
                <a:ext cx="2794" cy="5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Eye tracking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5898" y="3911"/>
                <a:ext cx="2727" cy="57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Head tracking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378" y="3171"/>
                <a:ext cx="2788" cy="57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Arial Bold" panose="020B0604020202090204" charset="0"/>
                    <a:cs typeface="Arial Bold" panose="020B0604020202090204" charset="0"/>
                    <a:sym typeface="+mn-ea"/>
                  </a:rPr>
                  <a:t>Lip tracking</a:t>
                </a:r>
                <a:endPara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endParaRPr>
              </a:p>
            </p:txBody>
          </p:sp>
        </p:grpSp>
        <p:sp>
          <p:nvSpPr>
            <p:cNvPr id="4" name="Text Box 3"/>
            <p:cNvSpPr txBox="1"/>
            <p:nvPr/>
          </p:nvSpPr>
          <p:spPr>
            <a:xfrm>
              <a:off x="2087" y="2212"/>
              <a:ext cx="32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/>
                <a:t>feature extraction</a:t>
              </a:r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0355" y="3378"/>
              <a:ext cx="3284" cy="98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Processed Data</a:t>
              </a:r>
              <a:endParaRPr lang="zh-CN" altLang="en-US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546" y="4277"/>
              <a:ext cx="1758" cy="765"/>
            </a:xfrm>
            <a:prstGeom prst="rightArrow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1" name="Rounded Rectangle 10"/>
            <p:cNvSpPr/>
            <p:nvPr/>
          </p:nvSpPr>
          <p:spPr>
            <a:xfrm>
              <a:off x="5185" y="2806"/>
              <a:ext cx="1310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HRV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2" name="Right Arrow 19"/>
            <p:cNvSpPr/>
            <p:nvPr/>
          </p:nvSpPr>
          <p:spPr>
            <a:xfrm>
              <a:off x="2613" y="2677"/>
              <a:ext cx="1758" cy="765"/>
            </a:xfrm>
            <a:prstGeom prst="rightArrow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Text Box 3"/>
            <p:cNvSpPr txBox="1"/>
            <p:nvPr/>
          </p:nvSpPr>
          <p:spPr>
            <a:xfrm>
              <a:off x="6959" y="3779"/>
              <a:ext cx="32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/>
                <a:t>statistical analysis</a:t>
              </a:r>
              <a:endParaRPr lang="en-US"/>
            </a:p>
          </p:txBody>
        </p:sp>
        <p:sp>
          <p:nvSpPr>
            <p:cNvPr id="34" name="Right Arrow 19"/>
            <p:cNvSpPr/>
            <p:nvPr/>
          </p:nvSpPr>
          <p:spPr>
            <a:xfrm>
              <a:off x="7546" y="2774"/>
              <a:ext cx="1758" cy="765"/>
            </a:xfrm>
            <a:prstGeom prst="rightArrow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Text Box 3"/>
            <p:cNvSpPr txBox="1"/>
            <p:nvPr/>
          </p:nvSpPr>
          <p:spPr>
            <a:xfrm>
              <a:off x="6959" y="2226"/>
              <a:ext cx="322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/>
                <a:t>statistical analysis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5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Data Anal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ysis</a:t>
            </a:r>
            <a:endParaRPr kumimoji="1" lang="en-US" altLang="ja-JP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720465" cy="523240"/>
            <a:chOff x="299" y="1162"/>
            <a:chExt cx="5859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85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800" b="1">
                  <a:sym typeface="+mn-ea"/>
                </a:rPr>
                <a:t>Self-report Analysis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460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Table -1"/>
          <p:cNvGraphicFramePr/>
          <p:nvPr>
            <p:custDataLst>
              <p:tags r:id="rId1"/>
            </p:custDataLst>
          </p:nvPr>
        </p:nvGraphicFramePr>
        <p:xfrm>
          <a:off x="303530" y="1431925"/>
          <a:ext cx="6497955" cy="3947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4470"/>
                <a:gridCol w="1823720"/>
                <a:gridCol w="1098550"/>
                <a:gridCol w="984885"/>
                <a:gridCol w="1116330"/>
              </a:tblGrid>
              <a:tr h="43751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Object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World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Valence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Arousal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Dominan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4132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Depressed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RainRoom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3.91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3.55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3.75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Sad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Just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Rain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2.56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3.87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2.19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69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Pleased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ChristmasPark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6.76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3.86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4.69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05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Happy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WaterPark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6.88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5.68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6.52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78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Relaxed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RelaxRoom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7.89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4.56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3.90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Peaceful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Forest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6.60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4.25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5.93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42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Annoyed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Blood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Memory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4.67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4.39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3.82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926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Afraid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Ghost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Memory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2.49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8.07</a:t>
                      </a:r>
                      <a:endParaRPr lang="en-US" altLang="en-US" sz="1600" b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1" i="1" u="sng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1.90</a:t>
                      </a:r>
                      <a:endParaRPr lang="en-US" altLang="en-US" sz="1600" b="1" i="1" u="sng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7387590" y="702310"/>
            <a:ext cx="36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7359015" y="2513330"/>
            <a:ext cx="36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7349490" y="4340225"/>
            <a:ext cx="36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5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Data Analysis</a:t>
            </a:r>
            <a:endParaRPr kumimoji="1" lang="en-US" altLang="ja-JP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  <a:sym typeface="+mn-ea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729355" cy="523240"/>
            <a:chOff x="299" y="1162"/>
            <a:chExt cx="5873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87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Regression Analys</a:t>
              </a:r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is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39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7028815" y="767080"/>
            <a:ext cx="4304030" cy="2226310"/>
            <a:chOff x="4945" y="1818"/>
            <a:chExt cx="12867" cy="8982"/>
          </a:xfrm>
        </p:grpSpPr>
        <p:pic>
          <p:nvPicPr>
            <p:cNvPr id="114" name="图片 11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4945" y="181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5" name="图片 1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394" y="1932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843" y="1932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7" name="图片 11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945" y="488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8" name="图片 117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394" y="4881"/>
              <a:ext cx="3969" cy="301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9" name="图片 11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843" y="4880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0" name="图片 119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945" y="7944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1" name="图片 120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394" y="793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" name="图片 121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3843" y="7965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8" name="组合 27"/>
          <p:cNvGrpSpPr/>
          <p:nvPr/>
        </p:nvGrpSpPr>
        <p:grpSpPr>
          <a:xfrm>
            <a:off x="7063740" y="3537585"/>
            <a:ext cx="4269105" cy="2392680"/>
            <a:chOff x="4768" y="1820"/>
            <a:chExt cx="13221" cy="8957"/>
          </a:xfrm>
        </p:grpSpPr>
        <p:pic>
          <p:nvPicPr>
            <p:cNvPr id="108" name="图片 107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9469" y="790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" name="图片 31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4920" y="4880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3" name="图片 32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9470" y="488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4" name="图片 33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4020" y="488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5" name="图片 34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4773" y="7942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0" name="图片 109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14020" y="7942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1" name="图片 110"/>
            <p:cNvPicPr/>
            <p:nvPr/>
          </p:nvPicPr>
          <p:blipFill>
            <a:blip r:embed="rId16"/>
            <a:stretch>
              <a:fillRect/>
            </a:stretch>
          </p:blipFill>
          <p:spPr>
            <a:xfrm>
              <a:off x="4768" y="193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" name="图片 111"/>
            <p:cNvPicPr/>
            <p:nvPr/>
          </p:nvPicPr>
          <p:blipFill>
            <a:blip r:embed="rId17"/>
            <a:stretch>
              <a:fillRect/>
            </a:stretch>
          </p:blipFill>
          <p:spPr>
            <a:xfrm>
              <a:off x="9394" y="1854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/>
          </p:nvPicPr>
          <p:blipFill>
            <a:blip r:embed="rId18"/>
            <a:stretch>
              <a:fillRect/>
            </a:stretch>
          </p:blipFill>
          <p:spPr>
            <a:xfrm>
              <a:off x="14020" y="1820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7" name="组合 36"/>
          <p:cNvGrpSpPr/>
          <p:nvPr/>
        </p:nvGrpSpPr>
        <p:grpSpPr>
          <a:xfrm>
            <a:off x="189865" y="1689100"/>
            <a:ext cx="6336030" cy="3483921"/>
            <a:chOff x="471" y="1818"/>
            <a:chExt cx="17341" cy="8961"/>
          </a:xfrm>
        </p:grpSpPr>
        <p:sp>
          <p:nvSpPr>
            <p:cNvPr id="38" name="文本框 37"/>
            <p:cNvSpPr txBox="1"/>
            <p:nvPr/>
          </p:nvSpPr>
          <p:spPr>
            <a:xfrm>
              <a:off x="471" y="6009"/>
              <a:ext cx="4297" cy="5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b="1"/>
                <a:t>RandomForest Regressor</a:t>
              </a:r>
              <a:endParaRPr lang="en-US" altLang="zh-CN" b="1"/>
            </a:p>
          </p:txBody>
        </p:sp>
        <p:sp>
          <p:nvSpPr>
            <p:cNvPr id="39" name="文本框 38"/>
            <p:cNvSpPr txBox="1"/>
            <p:nvPr>
              <p:custDataLst>
                <p:tags r:id="rId19"/>
              </p:custDataLst>
            </p:nvPr>
          </p:nvSpPr>
          <p:spPr>
            <a:xfrm>
              <a:off x="520" y="9066"/>
              <a:ext cx="3578" cy="16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sym typeface="+mn-ea"/>
                </a:rPr>
                <a:t>XGBoost Regressor</a:t>
              </a:r>
              <a:endParaRPr lang="en-US" altLang="zh-CN" b="1"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0" y="2947"/>
              <a:ext cx="3945" cy="16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b="1">
                  <a:sym typeface="+mn-ea"/>
                </a:rPr>
                <a:t>Linear Regressor</a:t>
              </a:r>
              <a:endParaRPr lang="en-US" altLang="zh-CN" b="1">
                <a:sym typeface="+mn-ea"/>
              </a:endParaRPr>
            </a:p>
          </p:txBody>
        </p:sp>
        <p:pic>
          <p:nvPicPr>
            <p:cNvPr id="41" name="图片 40"/>
            <p:cNvPicPr/>
            <p:nvPr/>
          </p:nvPicPr>
          <p:blipFill>
            <a:blip r:embed="rId20"/>
            <a:stretch>
              <a:fillRect/>
            </a:stretch>
          </p:blipFill>
          <p:spPr>
            <a:xfrm>
              <a:off x="4945" y="181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2" name="图片 41"/>
            <p:cNvPicPr/>
            <p:nvPr/>
          </p:nvPicPr>
          <p:blipFill>
            <a:blip r:embed="rId21"/>
            <a:stretch>
              <a:fillRect/>
            </a:stretch>
          </p:blipFill>
          <p:spPr>
            <a:xfrm>
              <a:off x="9394" y="181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3" name="图片 42"/>
            <p:cNvPicPr/>
            <p:nvPr/>
          </p:nvPicPr>
          <p:blipFill>
            <a:blip r:embed="rId22"/>
            <a:stretch>
              <a:fillRect/>
            </a:stretch>
          </p:blipFill>
          <p:spPr>
            <a:xfrm>
              <a:off x="13843" y="1818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" name="图片 43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4945" y="4880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7" name="图片 126"/>
            <p:cNvPicPr/>
            <p:nvPr/>
          </p:nvPicPr>
          <p:blipFill>
            <a:blip r:embed="rId24"/>
            <a:stretch>
              <a:fillRect/>
            </a:stretch>
          </p:blipFill>
          <p:spPr>
            <a:xfrm>
              <a:off x="9394" y="488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8" name="图片 12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843" y="4881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9" name="图片 128"/>
            <p:cNvPicPr/>
            <p:nvPr/>
          </p:nvPicPr>
          <p:blipFill>
            <a:blip r:embed="rId25"/>
            <a:stretch>
              <a:fillRect/>
            </a:stretch>
          </p:blipFill>
          <p:spPr>
            <a:xfrm>
              <a:off x="4945" y="7942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0" name="图片 12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394" y="7944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1" name="图片 130"/>
            <p:cNvPicPr/>
            <p:nvPr/>
          </p:nvPicPr>
          <p:blipFill>
            <a:blip r:embed="rId26"/>
            <a:stretch>
              <a:fillRect/>
            </a:stretch>
          </p:blipFill>
          <p:spPr>
            <a:xfrm>
              <a:off x="13843" y="7944"/>
              <a:ext cx="3969" cy="283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45" name="文本框 44"/>
          <p:cNvSpPr txBox="1"/>
          <p:nvPr/>
        </p:nvSpPr>
        <p:spPr>
          <a:xfrm>
            <a:off x="3736975" y="5261610"/>
            <a:ext cx="991870" cy="3143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Valence</a:t>
            </a:r>
            <a:endParaRPr lang="en-US" altLang="zh-CN" b="1"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708390" y="3002280"/>
            <a:ext cx="945515" cy="375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Arousal</a:t>
            </a:r>
            <a:endParaRPr lang="en-US" altLang="zh-CN" b="1"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673465" y="5948680"/>
            <a:ext cx="1369695" cy="375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b="1">
                <a:sym typeface="+mn-ea"/>
              </a:rPr>
              <a:t>Dominance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6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Machine Learning 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Result</a:t>
            </a:r>
            <a:endParaRPr kumimoji="1" lang="en-US" altLang="ja-JP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ML </a:t>
              </a:r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Result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>
              <a:endCxn id="15" idx="2"/>
            </p:cNvCxnSpPr>
            <p:nvPr/>
          </p:nvCxnSpPr>
          <p:spPr>
            <a:xfrm flipV="1">
              <a:off x="495" y="1984"/>
              <a:ext cx="2618" cy="2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-1"/>
          <p:cNvGraphicFramePr/>
          <p:nvPr>
            <p:custDataLst>
              <p:tags r:id="rId1"/>
            </p:custDataLst>
          </p:nvPr>
        </p:nvGraphicFramePr>
        <p:xfrm>
          <a:off x="314325" y="1414145"/>
          <a:ext cx="11068050" cy="4699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9205"/>
                <a:gridCol w="1038225"/>
                <a:gridCol w="2230755"/>
                <a:gridCol w="791210"/>
                <a:gridCol w="948055"/>
                <a:gridCol w="969010"/>
                <a:gridCol w="932815"/>
                <a:gridCol w="814070"/>
                <a:gridCol w="814705"/>
              </a:tblGrid>
              <a:tr h="420370">
                <a:tc rowSpan="2">
                  <a:txBody>
                    <a:bodyPr/>
                    <a:p>
                      <a:pPr algn="ctr">
                        <a:lnSpc>
                          <a:spcPct val="2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Dataset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lnSpc>
                          <a:spcPct val="2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Size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>
                        <a:lnSpc>
                          <a:spcPct val="25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Classification Goal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SVM-25%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SVM-75%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SVM+RSL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9575"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Acc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G-mean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Acc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G-mean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Acc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G-mean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8420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Kebbi Confidence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Dataset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456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Confidence(H/M/L)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0.676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0.626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0.683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0.593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0.752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6255"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VRC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hat Emotion Dataset2021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600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Valence(HV/LV)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0.688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0.802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0.783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0.862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0.827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080"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Arousal(HA/LA)</a:t>
                      </a:r>
                      <a:endParaRPr lang="zh-CN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  <a:sym typeface="+mn-ea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0.675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0.790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0.771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0.848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0.767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930"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Young Adult's Affective Data(YAAD) set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399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Valence(HV/LV)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0.629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0.577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0.713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0.644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0.712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Arousal(HA/LA)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0.573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0.499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0.641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0.512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0.688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8150">
                <a:tc rowSpan="4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FF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VRChat Emotion Dataset2022</a:t>
                      </a:r>
                      <a:endParaRPr lang="en-US" altLang="en-US" sz="1600" b="0">
                        <a:solidFill>
                          <a:srgbClr val="FF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2140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Valence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0.712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0.828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0.796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0.881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Arousal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0.698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0.753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0.854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Dominance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0.719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0.833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0.837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0.899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  <a:sym typeface="+mn-ea"/>
                        </a:rPr>
                        <a:t>Todo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7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Future Plan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953135"/>
            <a:chOff x="299" y="1162"/>
            <a:chExt cx="5627" cy="1501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Future Plan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 </a:t>
              </a:r>
              <a:endParaRPr kumimoji="1" lang="en-US" altLang="ja-JP" sz="28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299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473710" y="1746885"/>
            <a:ext cx="1086548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Tx/>
              <a:buSzTx/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Visualizing differences in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biological information and self-assessment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dialogue/non-dialogue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conditions.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Comparing the differences in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biological information and self-assessment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of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different participants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the same VR world environment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Analyze the association between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MAIA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results and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self-assessment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 Reinforced Self-Training framework to increase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speed of operation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classification performance for few-shot class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8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Conclusion&amp;Discussion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Conclusion </a:t>
              </a:r>
              <a:endParaRPr kumimoji="1" lang="en-US" altLang="ja-JP" sz="28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299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574675" y="1765300"/>
            <a:ext cx="1204087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Reinforced Self-training model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will be applied to dialogue mood recognition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alter the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VR environment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and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dialogue/nondialogue settings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to explore their effect 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on dialogue mood as well as the effect on collaborators' assessment.</a:t>
            </a:r>
            <a:endParaRPr 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/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aims to</a:t>
            </a:r>
            <a:r>
              <a:rPr lang="en-US"/>
              <a:t> solve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Self-reporting unaccurate, Individual differences, Few-shot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problem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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Our study expect to verify that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data collected from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daily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conversations</a:t>
            </a:r>
            <a:r>
              <a:rPr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could</a:t>
            </a:r>
            <a:r>
              <a:rPr lang="en-US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>
                <a:sym typeface="+mn-ea"/>
              </a:rPr>
              <a:t>be applied to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r>
              <a:rPr lang="en-US" b="1">
                <a:sym typeface="+mn-ea"/>
              </a:rPr>
              <a:t>R</a:t>
            </a:r>
            <a:r>
              <a:rPr b="1">
                <a:sym typeface="+mn-ea"/>
              </a:rPr>
              <a:t>einforce</a:t>
            </a:r>
            <a:r>
              <a:rPr lang="en-US" b="1">
                <a:sym typeface="+mn-ea"/>
              </a:rPr>
              <a:t>d Self-Training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6435725" y="441198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3566160" y="4411980"/>
            <a:ext cx="1800000" cy="180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References</a:t>
            </a:r>
            <a:r>
              <a:rPr lang="en-US" altLang="zh-CN" sz="3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kumimoji="1" lang="en-US" altLang="ja-JP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kumimoji="1" lang="en-US" altLang="ja-JP"/>
              <a:t>14</a:t>
            </a:r>
            <a:endParaRPr kumimoji="1" lang="en-US" altLang="ja-JP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References </a:t>
              </a:r>
              <a:endParaRPr kumimoji="1" lang="en-US" altLang="ja-JP" sz="28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014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414145"/>
            <a:ext cx="11695430" cy="3753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[1]</a:t>
            </a:r>
            <a:r>
              <a:rPr lang="en-US" sz="1400">
                <a:sym typeface="+mn-ea"/>
              </a:rPr>
              <a:t>Wang Y, Yao Q, Kwok J T, et al. Generalizing from a few examples: A survey on few-shot learning[J]. ACM computing surveys (csur), 2020, 53(3): 1-34.</a:t>
            </a:r>
            <a:endParaRPr lang="en-US" sz="1400"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[2] Kaoru Toyoda, Yoshihiro Miyakoshi, Ryosuke Yaman_x0002_ishi, and Shohei Kato. Dialogue mood estimation focus_x0002_ing on intervals of utterance state. Transactions of the Japanese Society for Artificial Intelligence, 27(2), 2012.</a:t>
            </a:r>
            <a:endParaRPr lang="en-US" sz="1400"/>
          </a:p>
          <a:p>
            <a:pPr indent="0" algn="l">
              <a:buFont typeface="Arial" panose="020B0604020202020204" pitchFamily="34" charset="0"/>
              <a:buNone/>
            </a:pPr>
            <a:endParaRPr lang="en-US" sz="14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[3] Tatsuya Hasegawa and Shohei Kato. Dialogue mood estimation from speech sounds clusterized with speak_x0002_ers’ personality traits. In 2019 IEEE 8th Global Confer_x0002_ence on Consumer Electronics (GCCE), pages 399–401. IEEE, 2019.</a:t>
            </a:r>
            <a:endParaRPr lang="en-US" sz="1400"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kumimoji="1" lang="en-US" sz="1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[4] Zhiquan Ye, Yuxia Geng, Jiaoyan Chen, Jingmin Chen, Xiaoxiao Xu, SuHang Zheng, Feng Wang, Jun Zhang, and Huajun Chen. 2020. Zero-shot Text Classification via Reinforced Self-training. In Proceedings of the 58th Annual Meeting of the Association for Computational Linguistics, pages 3014–3024, Online. Association for Computational Linguistics.</a:t>
            </a: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kumimoji="1" lang="en-US" sz="1400" b="1">
              <a:solidFill>
                <a:schemeClr val="tx1"/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[5] Feng, J., Huang, M., Zhao, L., Yang, Y., &amp; Zhu, X. (2018). Reinforcement Learning for Relation Classification From Noisy Data. Proceedings of the AAAI Conference on Artificial Intelligence, 32(1). https://doi.org/10.1609/aaai.v32i1.12063</a:t>
            </a: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>
                <a:sym typeface="+mn-ea"/>
              </a:rPr>
              <a:t>[6] Fan Yang, Tian Fei, Tao Qin, Jiang Bian, and Tie-Yan Liu. Learning what data to learn, arXiv preprint arXiv:1702.08635, 2017.</a:t>
            </a:r>
            <a:endParaRPr lang="en-US" sz="1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0" y="279940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ご清聴・ご清視ありがとうございました</a:t>
            </a:r>
            <a:endParaRPr kumimoji="1" lang="ja-JP" altLang="en-US" sz="32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cxnSp>
        <p:nvCxnSpPr>
          <p:cNvPr id="3" name="直線コネクタ 2"/>
          <p:cNvCxnSpPr/>
          <p:nvPr/>
        </p:nvCxnSpPr>
        <p:spPr>
          <a:xfrm>
            <a:off x="1714500" y="3429000"/>
            <a:ext cx="8763000" cy="0"/>
          </a:xfrm>
          <a:prstGeom prst="line">
            <a:avLst/>
          </a:prstGeom>
          <a:ln w="57150">
            <a:solidFill>
              <a:srgbClr val="4366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0" y="347003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ja-JP" sz="3200" dirty="0"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Thank you for your kind attention.</a:t>
            </a:r>
            <a:endParaRPr kumimoji="1" lang="ja-JP" altLang="en-US" sz="3200"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Section1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Introduction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288925" y="1071880"/>
            <a:ext cx="2549525" cy="521970"/>
            <a:chOff x="397" y="1164"/>
            <a:chExt cx="4015" cy="822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397" y="1164"/>
              <a:ext cx="401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</a:rPr>
                <a:t>Background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3317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1386840" y="2082165"/>
            <a:ext cx="4536440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Contactless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Virtual Social 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become popular in recent years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86840" y="3079115"/>
            <a:ext cx="8697595" cy="700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Smart virtual space/virtual Intelligent Agent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are expected, to help conversation on those online virtual platforms</a:t>
            </a:r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1386840" y="4076065"/>
            <a:ext cx="9418320" cy="914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algn="l">
              <a:lnSpc>
                <a:spcPct val="110000"/>
              </a:lnSpc>
              <a:buFont typeface="Wingdings" panose="05000000000000000000" charset="0"/>
              <a:buChar char=""/>
            </a:pPr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Few-shot Learning issues in affective Learning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biological information tend to be </a:t>
            </a:r>
            <a:r>
              <a:rPr lang="zh-CN" altLang="en-US">
                <a:sym typeface="+mn-ea"/>
              </a:rPr>
              <a:t>incomplete, imprecise, inaccurate, noisy supervised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6900" y="935990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sz="2000" b="1" u="sng"/>
          </a:p>
          <a:p>
            <a:r>
              <a:rPr lang="en-US" sz="2000" b="1" u="sng">
                <a:sym typeface="+mn-ea"/>
              </a:rPr>
              <a:t>To help better interaction in VR</a:t>
            </a:r>
            <a:endParaRPr lang="en-US" sz="20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To reduce the impact of i</a:t>
            </a:r>
            <a:r>
              <a:rPr lang="en-US" sz="2000" b="1">
                <a:sym typeface="+mn-ea"/>
              </a:rPr>
              <a:t>ndividual differences</a:t>
            </a:r>
            <a:r>
              <a:rPr lang="en-US" sz="2000">
                <a:sym typeface="+mn-ea"/>
              </a:rPr>
              <a:t>,</a:t>
            </a:r>
            <a:r>
              <a:rPr lang="en-US" sz="2000" b="1">
                <a:sym typeface="+mn-ea"/>
              </a:rPr>
              <a:t> VR surroundings</a:t>
            </a:r>
            <a:r>
              <a:rPr lang="en-US" sz="2000">
                <a:sym typeface="+mn-ea"/>
              </a:rPr>
              <a:t>, etc. 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ym typeface="+mn-ea"/>
              </a:rPr>
              <a:t>To Improve the accuracy of Dialogue Mood recognition in VR</a:t>
            </a:r>
            <a:endParaRPr lang="en-US" altLang="en-US" sz="20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Section1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Introduction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Research Objective</a:t>
              </a:r>
              <a:endParaRPr kumimoji="1" lang="en-US" altLang="zh-CN" sz="2800" b="1" dirty="0">
                <a:latin typeface="Arial Bold" panose="020B0604020202090204" charset="0"/>
                <a:ea typeface="UD デジタル 教科書体 N-R" panose="02020400000000000000" pitchFamily="49" charset="-128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090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223010" y="1567180"/>
            <a:ext cx="4706620" cy="4341495"/>
            <a:chOff x="2771" y="1687"/>
            <a:chExt cx="7893" cy="7881"/>
          </a:xfrm>
        </p:grpSpPr>
        <p:grpSp>
          <p:nvGrpSpPr>
            <p:cNvPr id="19" name="Group 18"/>
            <p:cNvGrpSpPr/>
            <p:nvPr/>
          </p:nvGrpSpPr>
          <p:grpSpPr>
            <a:xfrm>
              <a:off x="3991" y="1687"/>
              <a:ext cx="5730" cy="2669"/>
              <a:chOff x="6381" y="3202"/>
              <a:chExt cx="5730" cy="2669"/>
            </a:xfrm>
          </p:grpSpPr>
          <p:pic>
            <p:nvPicPr>
              <p:cNvPr id="7" name="Picture 6" descr="image (1)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103" y="3871"/>
                <a:ext cx="2000" cy="2000"/>
              </a:xfrm>
              <a:prstGeom prst="rect">
                <a:avLst/>
              </a:prstGeom>
            </p:spPr>
          </p:pic>
          <p:sp>
            <p:nvSpPr>
              <p:cNvPr id="17" name="Text Box 16"/>
              <p:cNvSpPr txBox="1"/>
              <p:nvPr/>
            </p:nvSpPr>
            <p:spPr>
              <a:xfrm>
                <a:off x="6381" y="3202"/>
                <a:ext cx="5730" cy="66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b="1">
                    <a:sym typeface="+mn-ea"/>
                  </a:rPr>
                  <a:t>Chat Support Virtual Agent</a:t>
                </a:r>
                <a:endParaRPr lang="en-US" b="1"/>
              </a:p>
            </p:txBody>
          </p:sp>
        </p:grpSp>
        <p:pic>
          <p:nvPicPr>
            <p:cNvPr id="23" name="Picture 22" descr="vr_stand_man_smil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" y="5624"/>
              <a:ext cx="2143" cy="3944"/>
            </a:xfrm>
            <a:prstGeom prst="rect">
              <a:avLst/>
            </a:prstGeom>
          </p:spPr>
        </p:pic>
        <p:pic>
          <p:nvPicPr>
            <p:cNvPr id="24" name="Picture 23" descr="vr_stand_woman_smil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5" y="5647"/>
              <a:ext cx="2129" cy="3921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5263" y="7348"/>
              <a:ext cx="3119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 Box 25"/>
            <p:cNvSpPr txBox="1"/>
            <p:nvPr/>
          </p:nvSpPr>
          <p:spPr>
            <a:xfrm>
              <a:off x="5436" y="7512"/>
              <a:ext cx="2839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VR Interaction</a:t>
              </a:r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223" y="3886"/>
              <a:ext cx="1490" cy="166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63" y="3850"/>
              <a:ext cx="1737" cy="1702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 Box 32"/>
            <p:cNvSpPr txBox="1"/>
            <p:nvPr/>
          </p:nvSpPr>
          <p:spPr>
            <a:xfrm>
              <a:off x="3217" y="4233"/>
              <a:ext cx="1841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Support</a:t>
              </a:r>
              <a:endParaRPr lang="en-US"/>
            </a:p>
          </p:txBody>
        </p:sp>
        <p:sp>
          <p:nvSpPr>
            <p:cNvPr id="35" name="Text Box 34"/>
            <p:cNvSpPr txBox="1"/>
            <p:nvPr/>
          </p:nvSpPr>
          <p:spPr>
            <a:xfrm>
              <a:off x="8512" y="4233"/>
              <a:ext cx="1881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Support</a:t>
              </a:r>
              <a:endParaRPr lang="en-US"/>
            </a:p>
          </p:txBody>
        </p:sp>
      </p:grpSp>
      <p:sp>
        <p:nvSpPr>
          <p:cNvPr id="21" name="Text Box 20"/>
          <p:cNvSpPr txBox="1"/>
          <p:nvPr/>
        </p:nvSpPr>
        <p:spPr>
          <a:xfrm>
            <a:off x="6609715" y="1935480"/>
            <a:ext cx="486473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 u="sng"/>
              <a:t>In Virtual Reality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It's not easy for a player to evaluate other players' emotion and dialogue atmosphere</a:t>
            </a:r>
            <a:endParaRPr lang="en-US" sz="2000"/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target problem</a:t>
            </a:r>
            <a:endParaRPr lang="en-US" sz="2000">
              <a:solidFill>
                <a:srgbClr val="FF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>
              <a:solidFill>
                <a:srgbClr val="FF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1.data </a:t>
            </a:r>
            <a:r>
              <a:rPr lang="en-US" sz="2000">
                <a:solidFill>
                  <a:srgbClr val="FF0000"/>
                </a:solidFill>
              </a:rPr>
              <a:t>balance</a:t>
            </a:r>
            <a:endParaRPr lang="en-US" sz="2000">
              <a:solidFill>
                <a:srgbClr val="FF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2.few-shot </a:t>
            </a:r>
            <a:r>
              <a:rPr lang="en-US" sz="2000">
                <a:solidFill>
                  <a:srgbClr val="FF0000"/>
                </a:solidFill>
              </a:rPr>
              <a:t>problem</a:t>
            </a:r>
            <a:endParaRPr lang="en-US" sz="2000">
              <a:solidFill>
                <a:srgbClr val="FF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3.self-report </a:t>
            </a:r>
            <a:r>
              <a:rPr lang="en-US" sz="2000">
                <a:solidFill>
                  <a:srgbClr val="FF0000"/>
                </a:solidFill>
              </a:rPr>
              <a:t>inaccurate</a:t>
            </a:r>
            <a:endParaRPr lang="en-US" sz="2000">
              <a:solidFill>
                <a:srgbClr val="FF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4.individual </a:t>
            </a:r>
            <a:r>
              <a:rPr lang="en-US" sz="2000">
                <a:solidFill>
                  <a:srgbClr val="FF0000"/>
                </a:solidFill>
              </a:rPr>
              <a:t>problem</a:t>
            </a:r>
            <a:endParaRPr 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2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Related Work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77800" y="702945"/>
            <a:ext cx="4467225" cy="608330"/>
            <a:chOff x="299" y="1107"/>
            <a:chExt cx="7035" cy="958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07"/>
              <a:ext cx="7035" cy="95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Few-shot Learning</a:t>
              </a:r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[1]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54" y="1984"/>
              <a:ext cx="5503" cy="8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thumbnail_manp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1965" y="1012825"/>
            <a:ext cx="2360930" cy="21901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-120015" y="1286510"/>
            <a:ext cx="94151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71500" indent="-285750" algn="l" fontAlgn="auto" latinLnBrk="1">
              <a:buFont typeface="Wingdings" panose="05000000000000000000" charset="0"/>
              <a:buChar char=""/>
            </a:pPr>
            <a:r>
              <a:rPr kumimoji="1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FSL can be generalized using prior knowledge with supervised information for new tasks that contain only a sample of few-shots</a:t>
            </a:r>
            <a:endParaRPr kumimoji="1" b="1"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marL="571500" indent="-285750" algn="l" fontAlgn="auto" latinLnBrk="1">
              <a:buFont typeface="Wingdings" panose="05000000000000000000" charset="0"/>
              <a:buChar char=""/>
            </a:pPr>
            <a:r>
              <a:rPr lang="zh-CN" altLang="en-US" b="1">
                <a:sym typeface="+mn-ea"/>
              </a:rPr>
              <a:t>Weakly supervised learning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弱教師あり学習</a:t>
            </a:r>
            <a:r>
              <a:rPr lang="en-US" altLang="zh-CN" b="1">
                <a:sym typeface="+mn-ea"/>
              </a:rPr>
              <a:t>) </a:t>
            </a:r>
            <a:r>
              <a:rPr lang="ja-JP" altLang="en-US" b="1">
                <a:sym typeface="+mn-ea"/>
              </a:rPr>
              <a:t>、</a:t>
            </a:r>
            <a:r>
              <a:rPr lang="en-US" altLang="zh-CN" b="1">
                <a:sym typeface="+mn-ea"/>
              </a:rPr>
              <a:t>Imbalanced learning(不均</a:t>
            </a:r>
            <a:r>
              <a:rPr lang="zh-CN" altLang="en-US" b="1">
                <a:sym typeface="+mn-ea"/>
              </a:rPr>
              <a:t>衡データ</a:t>
            </a:r>
            <a:r>
              <a:rPr lang="en-US" altLang="zh-CN" b="1">
                <a:sym typeface="+mn-ea"/>
              </a:rPr>
              <a:t>学習 )</a:t>
            </a:r>
            <a:endParaRPr lang="en-US" altLang="zh-CN" b="1">
              <a:sym typeface="+mn-ea"/>
            </a:endParaRPr>
          </a:p>
          <a:p>
            <a:pPr marL="285750" indent="0" algn="l" fontAlgn="auto" latinLnBrk="1">
              <a:buFont typeface="Wingdings" panose="05000000000000000000" charset="0"/>
              <a:buNone/>
            </a:pPr>
            <a:r>
              <a:rPr lang="ja-JP" altLang="zh-CN" b="1">
                <a:sym typeface="+mn-ea"/>
              </a:rPr>
              <a:t>　</a:t>
            </a:r>
            <a:r>
              <a:rPr lang="en-US" altLang="ja-JP" b="1">
                <a:sym typeface="+mn-ea"/>
              </a:rPr>
              <a:t> </a:t>
            </a:r>
            <a:r>
              <a:rPr lang="zh-CN" altLang="en-US" b="1">
                <a:sym typeface="+mn-ea"/>
              </a:rPr>
              <a:t>Transfer learning(</a:t>
            </a:r>
            <a:r>
              <a:rPr lang="zh-CN" altLang="en-US" b="1">
                <a:sym typeface="+mn-ea"/>
              </a:rPr>
              <a:t>転移学習)</a:t>
            </a:r>
            <a:r>
              <a:rPr lang="ja-JP" altLang="zh-CN" b="1">
                <a:sym typeface="+mn-ea"/>
              </a:rPr>
              <a:t>、</a:t>
            </a:r>
            <a:r>
              <a:rPr lang="zh-CN" altLang="en-US" b="1">
                <a:sym typeface="+mn-ea"/>
              </a:rPr>
              <a:t>Meta-learning</a:t>
            </a:r>
            <a:r>
              <a:rPr lang="en-US" altLang="zh-CN" b="1">
                <a:sym typeface="+mn-ea"/>
              </a:rPr>
              <a:t>(</a:t>
            </a:r>
            <a:r>
              <a:rPr lang="zh-CN" altLang="en-US" b="1">
                <a:sym typeface="+mn-ea"/>
              </a:rPr>
              <a:t>メタ学習 )</a:t>
            </a:r>
            <a:endParaRPr lang="ja-JP" altLang="zh-CN" b="1"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9865" y="2680970"/>
            <a:ext cx="4963795" cy="539115"/>
            <a:chOff x="299" y="1536"/>
            <a:chExt cx="7817" cy="849"/>
          </a:xfrm>
        </p:grpSpPr>
        <p:sp>
          <p:nvSpPr>
            <p:cNvPr id="11" name="テキスト ボックス 14"/>
            <p:cNvSpPr txBox="1"/>
            <p:nvPr/>
          </p:nvSpPr>
          <p:spPr>
            <a:xfrm>
              <a:off x="299" y="1536"/>
              <a:ext cx="781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Reinforced Self-Training[4]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12" name="直線コネクタ 4"/>
            <p:cNvCxnSpPr/>
            <p:nvPr/>
          </p:nvCxnSpPr>
          <p:spPr>
            <a:xfrm>
              <a:off x="495" y="2334"/>
              <a:ext cx="7273" cy="51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Box 12"/>
          <p:cNvSpPr txBox="1"/>
          <p:nvPr/>
        </p:nvSpPr>
        <p:spPr>
          <a:xfrm>
            <a:off x="189865" y="3220085"/>
            <a:ext cx="98856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Wingdings" panose="05000000000000000000" charset="0"/>
              <a:buChar char=""/>
            </a:pPr>
            <a:r>
              <a:rPr kumimoji="1"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Zero-shot Text Classification via Reinforced Self-training(Z Ye et al.,2020)</a:t>
            </a:r>
            <a:r>
              <a:rPr kumimoji="1" lang="en-US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[4]</a:t>
            </a:r>
            <a:endParaRPr lang="en-US"/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kumimoji="1"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Reinforcement learning for relation classification from noise data(Feng et al.,2017)[5]</a:t>
            </a:r>
            <a:endParaRPr kumimoji="1" lang="en-US" b="1">
              <a:solidFill>
                <a:srgbClr val="FF0000"/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</a:endParaRPr>
          </a:p>
          <a:p>
            <a:pPr marL="285750" indent="-285750" algn="l">
              <a:buFont typeface="Wingdings" panose="05000000000000000000" charset="0"/>
              <a:buChar char=""/>
            </a:pPr>
            <a:r>
              <a:rPr kumimoji="1" lang="en-US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Learning what data to learn(Fan et al.,2017) [6]</a:t>
            </a:r>
            <a:endParaRPr lang="en-US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89865" y="4281170"/>
            <a:ext cx="1183068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[1] Wang Y, Yao Q, Kwok J T, et al. Generalizing from a few examples: A survey on few-shot learning[J]. ACM computing surveys (csur), 2020, 53(3): 1-34.</a:t>
            </a:r>
            <a:endParaRPr lang="en-US" sz="110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[2] Kaoru Toyoda, Yoshihiro Miyakoshi, Ryosuke Yamanishi, and Shohei Kato. Dialogue mood estimation focusng on intervals of utterance state. Transactions of the Japanese Society for Artificial Intelligence, 27(2), 2012.</a:t>
            </a:r>
            <a:endParaRPr lang="en-US" sz="1100"/>
          </a:p>
          <a:p>
            <a:pPr marL="285750" indent="-285750" algn="l" fontAlgn="auto" latinLnBrk="1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[3] Tatsuya Hasegawa and Shohei Kato. Dialogue mood estimation from speech sounds clusterized with speakers’ personality traits. In 2019 IEEE 8th Global Conference on Consumer Electronics (GCCE), pages 399–401. IEEE, 2019.</a:t>
            </a:r>
            <a:endParaRPr kumimoji="1" lang="en-US" sz="11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[4] Zhiquan Ye, Yuxia Geng, Jiaoyan Chen, Jingmin Chen, Xiaoxiao Xu, SuHang Zheng, Feng Wang, Jun Zhang, and Huajun Chen. 2020. Zero-shot Text Classification via Reinforced Self-training. In Proceedings of the 58th Annual Meeting of the Association for Computational Linguistics, pages 3014–3024, Online. Association for Computational Linguistics.</a:t>
            </a:r>
            <a:endParaRPr kumimoji="1" lang="en-US" sz="1100" b="1">
              <a:solidFill>
                <a:schemeClr val="tx1"/>
              </a:solidFill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[5] Feng, J., Huang, M., Zhao, L., Yang, Y., &amp; Zhu, X. (2018). Reinforcement Learning for Relation Classification From Noisy Data. Proceedings of the AAAI Conference on Artificial Intelligence, 32(1). https://doi.org/10.1609/aaai.v32i1.12063</a:t>
            </a:r>
            <a:endParaRPr lang="en-US" sz="11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>
                <a:sym typeface="+mn-ea"/>
              </a:rPr>
              <a:t>[6] Fan Yang, Tian Fei, Tao Qin, Jiang Bian, and Tie-Yan Liu. Learning what data to learn, arXiv preprint arXiv:1702.08635, 2017.</a:t>
            </a:r>
            <a:endParaRPr lang="en-US" sz="11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3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Proposed Model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5872480" cy="558165"/>
            <a:chOff x="299" y="1162"/>
            <a:chExt cx="9248" cy="879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92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Reinforced Self-training Model[4]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2041"/>
              <a:ext cx="8718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Box 29"/>
          <p:cNvSpPr txBox="1"/>
          <p:nvPr/>
        </p:nvSpPr>
        <p:spPr>
          <a:xfrm>
            <a:off x="2726055" y="5489575"/>
            <a:ext cx="69488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kumimoji="1" lang="en-US" sz="1400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*This proposed Model was modified from the Reinforced Self-training model in</a:t>
            </a:r>
            <a:endParaRPr kumimoji="1" lang="en-US" sz="1400" b="1"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kumimoji="1" lang="en-US" sz="1400"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&lt;Zero-shot Text Classification via Reinforced Self-training&gt; (Z Ye et al.,2020)</a:t>
            </a:r>
            <a:r>
              <a:rPr kumimoji="1" lang="en-US" sz="1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sz="1400"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[4]</a:t>
            </a:r>
            <a:endParaRPr kumimoji="1" lang="en-US" sz="1400">
              <a:latin typeface="Arial" panose="020B0604020202020204" pitchFamily="34" charset="0"/>
              <a:ea typeface="メイリオ" panose="020B0604030504040204" charset="-128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017905" y="1485265"/>
            <a:ext cx="10155555" cy="3646170"/>
            <a:chOff x="1544" y="2012"/>
            <a:chExt cx="15993" cy="5742"/>
          </a:xfrm>
        </p:grpSpPr>
        <p:grpSp>
          <p:nvGrpSpPr>
            <p:cNvPr id="31" name="组合 30"/>
            <p:cNvGrpSpPr/>
            <p:nvPr/>
          </p:nvGrpSpPr>
          <p:grpSpPr>
            <a:xfrm>
              <a:off x="14259" y="2012"/>
              <a:ext cx="2835" cy="1417"/>
              <a:chOff x="2326" y="2260"/>
              <a:chExt cx="3355" cy="1443"/>
            </a:xfrm>
          </p:grpSpPr>
          <p:sp>
            <p:nvSpPr>
              <p:cNvPr id="32" name="流程图: 卡片 31"/>
              <p:cNvSpPr/>
              <p:nvPr/>
            </p:nvSpPr>
            <p:spPr>
              <a:xfrm>
                <a:off x="2326" y="2285"/>
                <a:ext cx="3355" cy="1418"/>
              </a:xfrm>
              <a:prstGeom prst="flowChartPunchedCard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2652" y="2260"/>
                <a:ext cx="2856" cy="1270"/>
              </a:xfrm>
              <a:prstGeom prst="flowChartPunchedCard">
                <a:avLst/>
              </a:prstGeom>
              <a:noFill/>
              <a:ln w="28575" cmpd="sng">
                <a:noFill/>
                <a:prstDash val="solid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ym typeface="+mn-ea"/>
                  </a:rPr>
                  <a:t>unlabeled </a:t>
                </a:r>
                <a:endParaRPr lang="en-US" altLang="zh-CN" b="1">
                  <a:sym typeface="+mn-ea"/>
                </a:endParaRPr>
              </a:p>
              <a:p>
                <a:pPr algn="ctr"/>
                <a:r>
                  <a:rPr lang="en-US" altLang="zh-CN" b="1">
                    <a:sym typeface="+mn-ea"/>
                  </a:rPr>
                  <a:t>dataset</a:t>
                </a:r>
                <a:endParaRPr lang="zh-CN" altLang="en-US" b="1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081" y="2036"/>
              <a:ext cx="2835" cy="1417"/>
              <a:chOff x="-699" y="4262"/>
              <a:chExt cx="3446" cy="1444"/>
            </a:xfrm>
          </p:grpSpPr>
          <p:sp>
            <p:nvSpPr>
              <p:cNvPr id="35" name="流程图: 卡片 34"/>
              <p:cNvSpPr/>
              <p:nvPr/>
            </p:nvSpPr>
            <p:spPr>
              <a:xfrm>
                <a:off x="-699" y="4288"/>
                <a:ext cx="3355" cy="1418"/>
              </a:xfrm>
              <a:prstGeom prst="flowChartPunchedCard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507" y="4262"/>
                <a:ext cx="3254" cy="1270"/>
              </a:xfrm>
              <a:prstGeom prst="flowChartPunchedCard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/>
                  <a:t>high-level</a:t>
                </a:r>
                <a:endParaRPr lang="en-US" altLang="zh-CN" b="1"/>
              </a:p>
              <a:p>
                <a:pPr algn="ctr"/>
                <a:r>
                  <a:rPr lang="en-US" altLang="zh-CN" b="1"/>
                  <a:t>labeled dataset </a:t>
                </a:r>
                <a:endParaRPr lang="en-US" altLang="zh-CN" b="1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8409" y="5160"/>
              <a:ext cx="1993" cy="2594"/>
              <a:chOff x="2268" y="2054"/>
              <a:chExt cx="1993" cy="3986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2268" y="2054"/>
                <a:ext cx="1993" cy="3986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2335" y="3307"/>
                <a:ext cx="1859" cy="1710"/>
              </a:xfrm>
              <a:prstGeom prst="rect">
                <a:avLst/>
              </a:prstGeom>
              <a:noFill/>
              <a:ln w="28575" cmpd="sng">
                <a:noFill/>
                <a:prstDash val="solid"/>
              </a:ln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000" b="1">
                    <a:sym typeface="+mn-ea"/>
                  </a:rPr>
                  <a:t>Policy</a:t>
                </a:r>
                <a:endParaRPr lang="en-US" altLang="zh-CN" sz="2000" b="1">
                  <a:sym typeface="+mn-ea"/>
                </a:endParaRPr>
              </a:p>
              <a:p>
                <a:pPr algn="ctr"/>
                <a:r>
                  <a:rPr lang="en-US" altLang="zh-CN" sz="2000" b="1">
                    <a:sym typeface="+mn-ea"/>
                  </a:rPr>
                  <a:t> Network</a:t>
                </a:r>
                <a:endParaRPr lang="en-US" altLang="zh-CN" sz="2000" b="1">
                  <a:sym typeface="+mn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8224" y="2213"/>
              <a:ext cx="2303" cy="1070"/>
              <a:chOff x="2115" y="2285"/>
              <a:chExt cx="3355" cy="1418"/>
            </a:xfrm>
          </p:grpSpPr>
          <p:sp>
            <p:nvSpPr>
              <p:cNvPr id="41" name="圆角矩形 40"/>
              <p:cNvSpPr/>
              <p:nvPr/>
            </p:nvSpPr>
            <p:spPr>
              <a:xfrm>
                <a:off x="2115" y="2285"/>
                <a:ext cx="3355" cy="1418"/>
              </a:xfrm>
              <a:prstGeom prst="roundRect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2633" y="2607"/>
                <a:ext cx="2547" cy="769"/>
              </a:xfrm>
              <a:prstGeom prst="rect">
                <a:avLst/>
              </a:prstGeom>
              <a:noFill/>
              <a:ln w="28575" cmpd="sng">
                <a:noFill/>
                <a:prstDash val="solid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sym typeface="+mn-ea"/>
                  </a:rPr>
                  <a:t>Classifier</a:t>
                </a:r>
                <a:endParaRPr lang="en-US" altLang="zh-CN" b="1">
                  <a:sym typeface="+mn-ea"/>
                </a:endParaRPr>
              </a:p>
            </p:txBody>
          </p:sp>
        </p:grpSp>
        <p:cxnSp>
          <p:nvCxnSpPr>
            <p:cNvPr id="43" name="直接箭头连接符 42"/>
            <p:cNvCxnSpPr>
              <a:stCxn id="35" idx="3"/>
              <a:endCxn id="41" idx="1"/>
            </p:cNvCxnSpPr>
            <p:nvPr/>
          </p:nvCxnSpPr>
          <p:spPr>
            <a:xfrm flipV="1">
              <a:off x="4841" y="2748"/>
              <a:ext cx="3383" cy="1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14259" y="5789"/>
              <a:ext cx="2835" cy="1418"/>
              <a:chOff x="2326" y="2285"/>
              <a:chExt cx="3355" cy="1418"/>
            </a:xfrm>
          </p:grpSpPr>
          <p:sp>
            <p:nvSpPr>
              <p:cNvPr id="45" name="流程图: 卡片 44"/>
              <p:cNvSpPr/>
              <p:nvPr/>
            </p:nvSpPr>
            <p:spPr>
              <a:xfrm>
                <a:off x="2326" y="2285"/>
                <a:ext cx="3355" cy="1418"/>
              </a:xfrm>
              <a:prstGeom prst="flowChartPunchedCard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230" y="2604"/>
                <a:ext cx="2120" cy="747"/>
              </a:xfrm>
              <a:prstGeom prst="flowChartPunchedCard">
                <a:avLst/>
              </a:prstGeom>
              <a:noFill/>
              <a:ln w="28575" cmpd="sng">
                <a:noFill/>
                <a:prstDash val="solid"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b="1">
                    <a:sym typeface="+mn-ea"/>
                  </a:rPr>
                  <a:t>States</a:t>
                </a:r>
                <a:endParaRPr lang="zh-CN" altLang="en-US" b="1"/>
              </a:p>
            </p:txBody>
          </p:sp>
        </p:grpSp>
        <p:cxnSp>
          <p:nvCxnSpPr>
            <p:cNvPr id="49" name="直接箭头连接符 48"/>
            <p:cNvCxnSpPr>
              <a:stCxn id="32" idx="2"/>
              <a:endCxn id="45" idx="0"/>
            </p:cNvCxnSpPr>
            <p:nvPr/>
          </p:nvCxnSpPr>
          <p:spPr>
            <a:xfrm>
              <a:off x="15677" y="3430"/>
              <a:ext cx="0" cy="235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>
              <a:stCxn id="45" idx="1"/>
              <a:endCxn id="38" idx="3"/>
            </p:cNvCxnSpPr>
            <p:nvPr/>
          </p:nvCxnSpPr>
          <p:spPr>
            <a:xfrm flipH="1" flipV="1">
              <a:off x="10402" y="6457"/>
              <a:ext cx="3857" cy="4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8957" y="3305"/>
              <a:ext cx="1" cy="176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dash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V="1">
              <a:off x="9858" y="3289"/>
              <a:ext cx="33" cy="178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dash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4" name="组合 53"/>
            <p:cNvGrpSpPr/>
            <p:nvPr/>
          </p:nvGrpSpPr>
          <p:grpSpPr>
            <a:xfrm>
              <a:off x="2059" y="5803"/>
              <a:ext cx="2835" cy="1418"/>
              <a:chOff x="-699" y="4288"/>
              <a:chExt cx="3355" cy="1418"/>
            </a:xfrm>
          </p:grpSpPr>
          <p:sp>
            <p:nvSpPr>
              <p:cNvPr id="55" name="流程图: 卡片 54"/>
              <p:cNvSpPr/>
              <p:nvPr/>
            </p:nvSpPr>
            <p:spPr>
              <a:xfrm>
                <a:off x="-699" y="4288"/>
                <a:ext cx="3355" cy="1418"/>
              </a:xfrm>
              <a:prstGeom prst="flowChartPunchedCard">
                <a:avLst/>
              </a:prstGeom>
              <a:noFill/>
              <a:ln w="28575" cmpd="sng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-526" y="4288"/>
                <a:ext cx="3090" cy="1357"/>
              </a:xfrm>
              <a:prstGeom prst="flowChartPunchedCard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/>
                  <a:t>pseudo labeled dataset </a:t>
                </a:r>
                <a:endParaRPr lang="en-US" altLang="zh-CN" b="1"/>
              </a:p>
            </p:txBody>
          </p:sp>
        </p:grpSp>
        <p:cxnSp>
          <p:nvCxnSpPr>
            <p:cNvPr id="57" name="直接箭头连接符 56"/>
            <p:cNvCxnSpPr>
              <a:stCxn id="39" idx="1"/>
              <a:endCxn id="55" idx="3"/>
            </p:cNvCxnSpPr>
            <p:nvPr/>
          </p:nvCxnSpPr>
          <p:spPr>
            <a:xfrm flipH="1" flipV="1">
              <a:off x="4894" y="6512"/>
              <a:ext cx="3582" cy="2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>
              <a:stCxn id="55" idx="0"/>
              <a:endCxn id="35" idx="2"/>
            </p:cNvCxnSpPr>
            <p:nvPr/>
          </p:nvCxnSpPr>
          <p:spPr>
            <a:xfrm flipH="1" flipV="1">
              <a:off x="3461" y="3454"/>
              <a:ext cx="16" cy="234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>
              <a:endCxn id="32" idx="1"/>
            </p:cNvCxnSpPr>
            <p:nvPr/>
          </p:nvCxnSpPr>
          <p:spPr>
            <a:xfrm>
              <a:off x="10527" y="2734"/>
              <a:ext cx="3732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10328" y="5972"/>
              <a:ext cx="40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Perform data selection</a:t>
              </a:r>
              <a:endParaRPr lang="en-US" altLang="zh-CN"/>
            </a:p>
            <a:p>
              <a:pPr algn="ctr"/>
              <a:r>
                <a:rPr lang="en-US" altLang="zh-CN"/>
                <a:t>via Policy Network</a:t>
              </a:r>
              <a:endParaRPr lang="en-US" altLang="zh-CN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410" y="2238"/>
              <a:ext cx="40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Predict class</a:t>
              </a:r>
              <a:endParaRPr lang="en-US" altLang="zh-CN"/>
            </a:p>
            <a:p>
              <a:pPr algn="ctr"/>
              <a:r>
                <a:rPr lang="en-US" altLang="zh-CN"/>
                <a:t>distributions and labels</a:t>
              </a:r>
              <a:endParaRPr lang="en-US" altLang="zh-CN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469" y="4016"/>
              <a:ext cx="4068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Predict class</a:t>
              </a:r>
              <a:endParaRPr lang="en-US" altLang="zh-CN"/>
            </a:p>
            <a:p>
              <a:pPr algn="ctr"/>
              <a:r>
                <a:rPr lang="en-US" altLang="zh-CN"/>
                <a:t>distributions and labels</a:t>
              </a:r>
              <a:endParaRPr lang="en-US" altLang="zh-CN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057" y="2249"/>
              <a:ext cx="30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Train </a:t>
              </a:r>
              <a:endParaRPr lang="en-US" altLang="zh-CN"/>
            </a:p>
            <a:p>
              <a:pPr algn="ctr"/>
              <a:endParaRPr lang="en-US" altLang="zh-CN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9891" y="4039"/>
              <a:ext cx="18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zh-CN">
                  <a:sym typeface="+mn-ea"/>
                </a:rPr>
                <a:t>Evaluation </a:t>
              </a:r>
              <a:endParaRPr lang="zh-CN" altLang="en-US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7554" y="4016"/>
              <a:ext cx="138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altLang="zh-CN">
                  <a:sym typeface="+mn-ea"/>
                </a:rPr>
                <a:t>Reward</a:t>
              </a:r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894" y="5975"/>
              <a:ext cx="367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ym typeface="+mn-ea"/>
                </a:rPr>
                <a:t> Add selected data</a:t>
              </a:r>
              <a:endParaRPr lang="en-US" altLang="zh-CN"/>
            </a:p>
            <a:p>
              <a:pPr algn="ctr"/>
              <a:r>
                <a:rPr lang="en-US" altLang="zh-CN">
                  <a:sym typeface="+mn-ea"/>
                </a:rPr>
                <a:t>depend on Evaluation</a:t>
              </a:r>
              <a:endParaRPr lang="en-US" altLang="zh-CN"/>
            </a:p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544" y="4186"/>
              <a:ext cx="40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Add to train </a:t>
              </a:r>
              <a:r>
                <a:rPr lang="en-US" altLang="zh-CN"/>
                <a:t>set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3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Proposed Model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5872480" cy="558165"/>
            <a:chOff x="299" y="1162"/>
            <a:chExt cx="9248" cy="879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9248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Reinforced Self-training Model[4]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2041"/>
              <a:ext cx="8718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Box 29"/>
          <p:cNvSpPr txBox="1"/>
          <p:nvPr/>
        </p:nvSpPr>
        <p:spPr>
          <a:xfrm>
            <a:off x="6866890" y="5235575"/>
            <a:ext cx="532511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kumimoji="1" lang="en-US" sz="1400" b="1">
                <a:latin typeface="Arial Bold" panose="020B0604020202090204" charset="0"/>
                <a:ea typeface="メイリオ" panose="020B0604030504040204" charset="-128"/>
                <a:cs typeface="Arial Bold" panose="020B0604020202090204" charset="0"/>
                <a:sym typeface="+mn-ea"/>
              </a:rPr>
              <a:t>*This proposed Model was modified from the Reinforced Self-training model in</a:t>
            </a:r>
            <a:endParaRPr kumimoji="1" lang="en-US" sz="1400" b="1">
              <a:latin typeface="Arial Bold" panose="020B0604020202090204" charset="0"/>
              <a:ea typeface="メイリオ" panose="020B0604030504040204" charset="-128"/>
              <a:cs typeface="Arial Bold" panose="020B0604020202090204" charset="0"/>
              <a:sym typeface="+mn-ea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kumimoji="1" lang="en-US" sz="1400"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&lt;Zero-shot Text Classification via Reinforced Self-training&gt; (Z Ye et al.,2020)</a:t>
            </a:r>
            <a:r>
              <a:rPr kumimoji="1" lang="en-US" sz="1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sz="1400">
                <a:latin typeface="Arial" panose="020B0604020202020204" pitchFamily="34" charset="0"/>
                <a:ea typeface="メイリオ" panose="020B0604030504040204" charset="-128"/>
                <a:cs typeface="Arial" panose="020B0604020202020204" pitchFamily="34" charset="0"/>
                <a:sym typeface="+mn-ea"/>
              </a:rPr>
              <a:t>[4]</a:t>
            </a:r>
            <a:endParaRPr kumimoji="1" lang="en-US" sz="1400">
              <a:latin typeface="Arial" panose="020B0604020202020204" pitchFamily="34" charset="0"/>
              <a:ea typeface="メイリオ" panose="020B0604030504040204" charset="-128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14325" y="1414145"/>
            <a:ext cx="11680190" cy="4670400"/>
            <a:chOff x="495" y="2227"/>
            <a:chExt cx="18394" cy="7537"/>
          </a:xfrm>
        </p:grpSpPr>
        <p:sp>
          <p:nvSpPr>
            <p:cNvPr id="6" name="Text Box 1"/>
            <p:cNvSpPr txBox="1"/>
            <p:nvPr/>
          </p:nvSpPr>
          <p:spPr>
            <a:xfrm>
              <a:off x="495" y="2227"/>
              <a:ext cx="12822" cy="72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</a:rPr>
                <a:t>(1)Self-training：</a:t>
              </a:r>
              <a:endParaRPr lang="en-US" altLang="ja-JP" sz="2000" b="1">
                <a:latin typeface="Arial Black" panose="020B0A04020102020204" charset="0"/>
                <a:cs typeface="Arial Black" panose="020B0A04020102020204" charset="0"/>
              </a:endParaRPr>
            </a:p>
            <a:p>
              <a:pPr marL="800100" lvl="1" indent="-342900" algn="l">
                <a:buClrTx/>
                <a:buSzTx/>
                <a:buFont typeface="Wingdings" panose="05000000000000000000" charset="0"/>
                <a:buChar char="p"/>
              </a:pPr>
              <a:r>
                <a:rPr lang="en-US" altLang="ja-JP">
                  <a:latin typeface="Arial Black" panose="020B0A04020102020204" charset="0"/>
                  <a:cs typeface="Arial Black" panose="020B0A04020102020204" charset="0"/>
                </a:rPr>
                <a:t>Predict label on unlabeled data</a:t>
              </a:r>
              <a:endParaRPr lang="en-US" altLang="ja-JP">
                <a:latin typeface="Arial Black" panose="020B0A04020102020204" charset="0"/>
                <a:cs typeface="Arial Black" panose="020B0A04020102020204" charset="0"/>
              </a:endParaRPr>
            </a:p>
            <a:p>
              <a:pPr marL="800100" lvl="1" indent="-342900" algn="l">
                <a:buClrTx/>
                <a:buSzTx/>
                <a:buFont typeface="Wingdings" panose="05000000000000000000" charset="0"/>
                <a:buChar char="p"/>
              </a:pPr>
              <a:r>
                <a:rPr lang="en-US" altLang="ja-JP">
                  <a:latin typeface="Arial Black" panose="020B0A04020102020204" charset="0"/>
                  <a:cs typeface="Arial Black" panose="020B0A04020102020204" charset="0"/>
                </a:rPr>
                <a:t>Select samples with high confidence</a:t>
              </a:r>
              <a:endParaRPr lang="en-US" altLang="ja-JP">
                <a:latin typeface="Arial Black" panose="020B0A04020102020204" charset="0"/>
                <a:cs typeface="Arial Black" panose="020B0A04020102020204" charset="0"/>
              </a:endParaRPr>
            </a:p>
            <a:p>
              <a:pPr marL="342900" indent="-342900" algn="l">
                <a:buClrTx/>
                <a:buSzTx/>
                <a:buFont typeface="Wingdings" panose="05000000000000000000" charset="0"/>
                <a:buChar char="p"/>
              </a:pPr>
              <a:endParaRPr lang="en-US" altLang="ja-JP" sz="2000">
                <a:latin typeface="Arial Black" panose="020B0A04020102020204" charset="0"/>
                <a:cs typeface="Arial Black" panose="020B0A04020102020204" charset="0"/>
              </a:endParaRPr>
            </a:p>
            <a:p>
              <a:pPr indent="0" algn="l">
                <a:buFont typeface="Arial" panose="020B0604020202020204" pitchFamily="34" charset="0"/>
                <a:buNone/>
              </a:pPr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(2)States:</a:t>
              </a:r>
              <a:endParaRPr lang="en-US" altLang="ja-JP" sz="20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</a:rPr>
                <a:t>Prediction confidence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</a:rPr>
                <a:t>Representation of text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Wingdings" panose="05000000000000000000" charset="0"/>
                <a:buChar char="p"/>
              </a:pPr>
              <a:endParaRPr lang="en-US" altLang="ja-JP" sz="20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0" algn="l">
                <a:buFont typeface="Arial" panose="020B0604020202020204" pitchFamily="34" charset="0"/>
                <a:buNone/>
              </a:pPr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(3)Action: </a:t>
              </a:r>
              <a:r>
                <a:rPr lang="en-US" altLang="ja-JP" sz="20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 </a:t>
              </a:r>
              <a:endParaRPr lang="en-US" altLang="ja-JP" sz="20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Select instance or not</a:t>
              </a:r>
              <a:endParaRPr lang="en-US" altLang="ja-JP" sz="2000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altLang="ja-JP" sz="20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0" algn="l">
                <a:buFont typeface="Arial" panose="020B0604020202020204" pitchFamily="34" charset="0"/>
                <a:buNone/>
              </a:pPr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(4)Reward:</a:t>
              </a:r>
              <a:endParaRPr lang="en-US" altLang="ja-JP" sz="2000" b="1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800100" lvl="1" indent="-34290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</a:rPr>
                <a:t>Train the model on selected data,evaluate on dev set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</a:rPr>
                <a:t>reward is the change of accuracy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 algn="l">
                <a:buFont typeface="Wingdings" panose="05000000000000000000" charset="0"/>
                <a:buChar char="p"/>
              </a:pPr>
              <a:endPara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54" y="2227"/>
              <a:ext cx="8335" cy="19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(5)Policy Network: </a:t>
              </a:r>
              <a:endParaRPr lang="en-US" altLang="ja-JP" sz="2000" b="1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  <a:p>
              <a:pPr marL="742950" lvl="1" indent="-285750" algn="l">
                <a:buFont typeface="Wingdings" panose="05000000000000000000" charset="0"/>
                <a:buChar char="p"/>
              </a:pPr>
              <a:r>
                <a:rPr lang="en-US" altLang="ja-JP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multi-layer perception(MLP)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Input is State</a:t>
              </a:r>
              <a:endParaRPr lang="en-US" altLang="ja-JP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742950" lvl="1" indent="-285750" algn="l">
                <a:buFont typeface="Wingdings" panose="05000000000000000000" charset="0"/>
                <a:buChar char="p"/>
              </a:pPr>
              <a:r>
                <a:rPr lang="en-US" altLang="ja-JP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Output is Action’s probability distribution</a:t>
              </a:r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54" y="4788"/>
              <a:ext cx="890" cy="6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" y="5388"/>
              <a:ext cx="890" cy="48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" y="6679"/>
              <a:ext cx="1090" cy="49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4" y="8874"/>
              <a:ext cx="5150" cy="89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2" y="4178"/>
              <a:ext cx="6590" cy="182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14" y="6861"/>
              <a:ext cx="3930" cy="67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10656" y="6035"/>
              <a:ext cx="3844" cy="64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ja-JP" sz="2000" b="1">
                  <a:latin typeface="Arial Black" panose="020B0A04020102020204" charset="0"/>
                  <a:cs typeface="Arial Black" panose="020B0A04020102020204" charset="0"/>
                  <a:sym typeface="+mn-ea"/>
                </a:rPr>
                <a:t>(6)Optimization: </a:t>
              </a:r>
              <a:endParaRPr lang="en-US" altLang="ja-JP" sz="2000" b="1">
                <a:latin typeface="Arial Black" panose="020B0A04020102020204" charset="0"/>
                <a:cs typeface="Arial Black" panose="020B0A0402010202020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4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Setting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4743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Box 3"/>
          <p:cNvSpPr txBox="1"/>
          <p:nvPr/>
        </p:nvSpPr>
        <p:spPr>
          <a:xfrm>
            <a:off x="314325" y="1666240"/>
            <a:ext cx="6269990" cy="374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kumimoji="1" lang="ja-JP" altLang="en-US" b="1">
                <a:latin typeface="Arial Regular" panose="020B0604020202090204" charset="0"/>
                <a:ea typeface="メイリオ" panose="020B0604030504040204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Group Composition: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 talkers a group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more than 20 different groups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Device: 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VIVE Pro Eye, Polar H10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>
              <a:lnSpc>
                <a:spcPct val="110000"/>
              </a:lnSpc>
            </a:pP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	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(Main talker)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wear sensors and VR headset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(Second talker)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just login to the VR platform and talk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(</a:t>
            </a:r>
            <a:r>
              <a:rPr lang="en-US" altLang="ja-JP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Evaluators</a:t>
            </a:r>
            <a:r>
              <a: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) </a:t>
            </a:r>
            <a:r>
              <a:rPr lang="en-US" altLang="ja-JP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will evaluate the dialogue mood via PC/Video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Each conversation lasted approximately </a:t>
            </a:r>
            <a:r>
              <a:rPr lang="en-US" altLang="ja-JP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3 minutes</a:t>
            </a:r>
            <a:endParaRPr lang="en-US"/>
          </a:p>
        </p:txBody>
      </p:sp>
      <p:pic>
        <p:nvPicPr>
          <p:cNvPr id="6" name="Picture 5" descr="vr_cafe_cou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3715" y="1045210"/>
            <a:ext cx="2012315" cy="2012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30" y="1715770"/>
            <a:ext cx="971550" cy="4127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05865" y="2709545"/>
            <a:ext cx="5097343" cy="3101866"/>
            <a:chOff x="2269" y="3537"/>
            <a:chExt cx="7408" cy="5303"/>
          </a:xfrm>
        </p:grpSpPr>
        <p:sp>
          <p:nvSpPr>
            <p:cNvPr id="10" name="Oval 9"/>
            <p:cNvSpPr/>
            <p:nvPr/>
          </p:nvSpPr>
          <p:spPr>
            <a:xfrm>
              <a:off x="2853" y="4367"/>
              <a:ext cx="632" cy="6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37" y="4367"/>
              <a:ext cx="632" cy="6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45" y="7548"/>
              <a:ext cx="632" cy="6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Text Box 12"/>
            <p:cNvSpPr txBox="1"/>
            <p:nvPr/>
          </p:nvSpPr>
          <p:spPr>
            <a:xfrm>
              <a:off x="2319" y="5059"/>
              <a:ext cx="227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Main talker</a:t>
              </a:r>
              <a:endParaRPr lang="en-US" b="1"/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7027" y="5059"/>
              <a:ext cx="2650" cy="6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b="1">
                  <a:sym typeface="+mn-ea"/>
                </a:rPr>
                <a:t>Second Talker</a:t>
              </a:r>
              <a:endParaRPr lang="en-US" b="1"/>
            </a:p>
          </p:txBody>
        </p:sp>
        <p:sp>
          <p:nvSpPr>
            <p:cNvPr id="16" name="Text Box 15"/>
            <p:cNvSpPr txBox="1"/>
            <p:nvPr/>
          </p:nvSpPr>
          <p:spPr>
            <a:xfrm>
              <a:off x="4882" y="8210"/>
              <a:ext cx="1838" cy="6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b="1">
                  <a:sym typeface="+mn-ea"/>
                </a:rPr>
                <a:t>Evaluators</a:t>
              </a:r>
              <a:endParaRPr lang="en-US" b="1"/>
            </a:p>
          </p:txBody>
        </p:sp>
        <p:cxnSp>
          <p:nvCxnSpPr>
            <p:cNvPr id="17" name="Straight Arrow Connector 16"/>
            <p:cNvCxnSpPr>
              <a:stCxn id="10" idx="6"/>
              <a:endCxn id="11" idx="2"/>
            </p:cNvCxnSpPr>
            <p:nvPr/>
          </p:nvCxnSpPr>
          <p:spPr>
            <a:xfrm>
              <a:off x="3485" y="4694"/>
              <a:ext cx="4352" cy="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headEnd type="arrow" w="med" len="med"/>
              <a:tailEnd type="arrow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 Box 17"/>
            <p:cNvSpPr txBox="1"/>
            <p:nvPr/>
          </p:nvSpPr>
          <p:spPr>
            <a:xfrm>
              <a:off x="4333" y="4114"/>
              <a:ext cx="295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communication</a:t>
              </a:r>
              <a:endParaRPr lang="en-US" b="1"/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2269" y="3537"/>
              <a:ext cx="1882" cy="6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b="1"/>
                <a:t>VR&amp;Sensor</a:t>
              </a:r>
              <a:endParaRPr lang="en-US" b="1"/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7820" y="3556"/>
              <a:ext cx="828" cy="6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b="1"/>
                <a:t>PC</a:t>
              </a:r>
              <a:endParaRPr lang="en-US" b="1"/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5325" y="6909"/>
              <a:ext cx="968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PC</a:t>
              </a:r>
              <a:endParaRPr lang="en-US" b="1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5676" y="4966"/>
              <a:ext cx="10" cy="1749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4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-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Experiment Design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Raw Data </a:t>
              </a:r>
              <a:endParaRPr lang="en-US" altLang="zh-CN" sz="2800" b="1">
                <a:latin typeface="Arial Bold" panose="020B0604020202090204" charset="0"/>
                <a:cs typeface="Arial Bold" panose="020B060402020209020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 flipV="1">
              <a:off x="495" y="1979"/>
              <a:ext cx="2521" cy="7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89865" y="2607310"/>
            <a:ext cx="4246245" cy="523240"/>
            <a:chOff x="299" y="1162"/>
            <a:chExt cx="6687" cy="824"/>
          </a:xfrm>
        </p:grpSpPr>
        <p:sp>
          <p:nvSpPr>
            <p:cNvPr id="7" name="テキスト ボックス 14"/>
            <p:cNvSpPr txBox="1"/>
            <p:nvPr/>
          </p:nvSpPr>
          <p:spPr>
            <a:xfrm>
              <a:off x="299" y="1162"/>
              <a:ext cx="66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schedule</a:t>
              </a:r>
              <a:r>
                <a:rPr lang="en-US" altLang="zh-CN" sz="2800" b="1">
                  <a:latin typeface="Arial Regular" panose="020B0604020202090204" charset="0"/>
                  <a:cs typeface="Arial Regular" panose="020B0604020202090204" charset="0"/>
                  <a:sym typeface="+mn-ea"/>
                </a:rPr>
                <a:t> 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8" name="直線コネクタ 4"/>
            <p:cNvCxnSpPr/>
            <p:nvPr/>
          </p:nvCxnSpPr>
          <p:spPr>
            <a:xfrm flipV="1">
              <a:off x="495" y="1965"/>
              <a:ext cx="5522" cy="21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27660" y="1504315"/>
            <a:ext cx="3759200" cy="860425"/>
            <a:chOff x="4351" y="1937"/>
            <a:chExt cx="5920" cy="1355"/>
          </a:xfrm>
        </p:grpSpPr>
        <p:sp>
          <p:nvSpPr>
            <p:cNvPr id="11" name="Rounded Rectangle 10"/>
            <p:cNvSpPr/>
            <p:nvPr/>
          </p:nvSpPr>
          <p:spPr>
            <a:xfrm>
              <a:off x="4351" y="1937"/>
              <a:ext cx="1310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ECG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873" y="1937"/>
              <a:ext cx="1459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ja-JP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Audio</a:t>
              </a:r>
              <a:endParaRPr lang="en-US" altLang="ja-JP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51" y="2721"/>
              <a:ext cx="2794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Eye tracking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44" y="1937"/>
              <a:ext cx="2727" cy="5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Head tracking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63" y="2721"/>
              <a:ext cx="2788" cy="57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b="1">
                  <a:solidFill>
                    <a:schemeClr val="tx1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Lip tracking</a:t>
              </a:r>
              <a:endPara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89865" y="3371850"/>
            <a:ext cx="50095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1st experiment </a:t>
            </a:r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(positive group) </a:t>
            </a:r>
            <a:endParaRPr lang="en-US" altLang="ja-JP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Relax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Stay and Relax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Joy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Stay and Arouse Joyness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319905" y="3371850"/>
            <a:ext cx="4615180" cy="2276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b="1">
                <a:latin typeface="Arial Bold" panose="020B0604020202090204" charset="0"/>
                <a:cs typeface="Arial Bold" panose="020B0604020202090204" charset="0"/>
              </a:rPr>
              <a:t>2nd experiment (negative group) </a:t>
            </a:r>
            <a:endParaRPr lang="en-US" altLang="ja-JP" b="1">
              <a:latin typeface="Arial Bold" panose="020B0604020202090204" charset="0"/>
              <a:cs typeface="Arial Bold" panose="020B060402020209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 a 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Sad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VR environment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Stay and recall Sadness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on a particular topic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en-US" altLang="ja-JP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Fear/Disgust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 VR environment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Play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</a:rPr>
              <a:t> and Experience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on a particular topic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50995" y="1379220"/>
            <a:ext cx="20472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feature extraction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4616450" y="1734820"/>
            <a:ext cx="111633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88075" y="1790065"/>
            <a:ext cx="1167765" cy="3752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Samples</a:t>
            </a:r>
            <a:endParaRPr lang="en-US" altLang="zh-CN" b="1">
              <a:solidFill>
                <a:schemeClr val="tx1"/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810500" y="1770380"/>
            <a:ext cx="111633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7642860" y="1421765"/>
            <a:ext cx="1389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select data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9381490" y="1654810"/>
            <a:ext cx="20872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Train  class</a:t>
            </a:r>
            <a:endParaRPr lang="en-US" altLang="ja-JP" b="1">
              <a:latin typeface="Arial Bold" panose="020B0604020202090204" charset="0"/>
              <a:cs typeface="Arial Bold" panose="020B0604020202090204" charset="0"/>
            </a:endParaRPr>
          </a:p>
          <a:p>
            <a:pPr algn="l"/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Matching Model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314922" y="3371298"/>
            <a:ext cx="3334258" cy="2150027"/>
            <a:chOff x="12437" y="3181"/>
            <a:chExt cx="6127" cy="4720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12447" y="5906"/>
              <a:ext cx="3956" cy="2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 Box 45"/>
            <p:cNvSpPr txBox="1"/>
            <p:nvPr/>
          </p:nvSpPr>
          <p:spPr>
            <a:xfrm>
              <a:off x="16568" y="5454"/>
              <a:ext cx="1996" cy="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Valence</a:t>
              </a:r>
              <a:endParaRPr lang="en-US" b="1"/>
            </a:p>
          </p:txBody>
        </p:sp>
        <p:sp>
          <p:nvSpPr>
            <p:cNvPr id="47" name="Text Box 46"/>
            <p:cNvSpPr txBox="1"/>
            <p:nvPr/>
          </p:nvSpPr>
          <p:spPr>
            <a:xfrm>
              <a:off x="13437" y="3181"/>
              <a:ext cx="2088" cy="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b="1"/>
                <a:t>Arousal</a:t>
              </a:r>
              <a:endParaRPr lang="en-US" b="1"/>
            </a:p>
          </p:txBody>
        </p:sp>
        <p:sp>
          <p:nvSpPr>
            <p:cNvPr id="48" name="Text Box 47"/>
            <p:cNvSpPr txBox="1"/>
            <p:nvPr/>
          </p:nvSpPr>
          <p:spPr>
            <a:xfrm>
              <a:off x="12702" y="6488"/>
              <a:ext cx="1174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Sad</a:t>
              </a:r>
              <a:endParaRPr lang="en-US" altLang="ja-JP" b="1">
                <a:solidFill>
                  <a:schemeClr val="accent1">
                    <a:lumMod val="60000"/>
                    <a:lumOff val="40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49" name="Text Box 48"/>
            <p:cNvSpPr txBox="1"/>
            <p:nvPr/>
          </p:nvSpPr>
          <p:spPr>
            <a:xfrm>
              <a:off x="12437" y="4314"/>
              <a:ext cx="1995" cy="14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Fear/</a:t>
              </a:r>
              <a:endPara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  <a:p>
              <a:r>
                <a:rPr lang="en-US" altLang="ja-JP" b="1">
                  <a:solidFill>
                    <a:srgbClr val="FF0000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Disgust</a:t>
              </a:r>
              <a:endParaRPr lang="en-US" altLang="ja-JP" b="1">
                <a:solidFill>
                  <a:srgbClr val="FF0000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14963" y="4544"/>
              <a:ext cx="1263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4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Joy</a:t>
              </a:r>
              <a:endParaRPr lang="en-US" altLang="ja-JP" b="1">
                <a:solidFill>
                  <a:schemeClr val="accent4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51" name="Text Box 50"/>
            <p:cNvSpPr txBox="1"/>
            <p:nvPr/>
          </p:nvSpPr>
          <p:spPr>
            <a:xfrm>
              <a:off x="14969" y="6488"/>
              <a:ext cx="1480" cy="8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ja-JP" b="1">
                  <a:solidFill>
                    <a:schemeClr val="accent6"/>
                  </a:solidFill>
                  <a:latin typeface="Arial Bold" panose="020B0604020202090204" charset="0"/>
                  <a:cs typeface="Arial Bold" panose="020B0604020202090204" charset="0"/>
                  <a:sym typeface="+mn-ea"/>
                </a:rPr>
                <a:t>Relax</a:t>
              </a:r>
              <a:endParaRPr lang="en-US" altLang="ja-JP" b="1">
                <a:solidFill>
                  <a:schemeClr val="accent6"/>
                </a:solidFill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14481" y="4061"/>
              <a:ext cx="0" cy="38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-1"/>
          <p:cNvGraphicFramePr/>
          <p:nvPr>
            <p:custDataLst>
              <p:tags r:id="rId1"/>
            </p:custDataLst>
          </p:nvPr>
        </p:nvGraphicFramePr>
        <p:xfrm>
          <a:off x="10639425" y="2743835"/>
          <a:ext cx="1438910" cy="3531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8910"/>
              </a:tblGrid>
              <a:tr h="41402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RainRoom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</a:tr>
              <a:tr h="36449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Just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Rain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</a:tr>
              <a:tr h="55118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ChristmasPark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</a:tr>
              <a:tr h="36639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WaterPark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RelaxRoom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36766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Forest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551815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Blood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Memory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551180"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Ghost</a:t>
                      </a:r>
                      <a:r>
                        <a:rPr lang="en-US" alt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  <a:ea typeface="Microsoft YaHei" panose="020B0503020204020204" charset="-122"/>
                          <a:cs typeface="Microsoft YaHei" panose="020B0503020204020204" charset="-122"/>
                        </a:rPr>
                        <a:t>Memory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  <a:ea typeface="Microsoft YaHei" panose="020B0503020204020204" charset="-122"/>
                        <a:cs typeface="Microsoft YaHei" panose="020B0503020204020204" charset="-122"/>
                      </a:endParaRPr>
                    </a:p>
                  </a:txBody>
                  <a:tcPr marL="0" marR="0" marT="0" marB="1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0" y="0"/>
            <a:ext cx="12192000" cy="583565"/>
          </a:xfrm>
          <a:prstGeom prst="rect">
            <a:avLst/>
          </a:prstGeom>
          <a:solidFill>
            <a:srgbClr val="4366B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</a:rPr>
              <a:t>Section</a:t>
            </a:r>
            <a:r>
              <a:rPr kumimoji="1" lang="en-US" altLang="ja-JP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4 </a:t>
            </a:r>
            <a:r>
              <a:rPr kumimoji="1" lang="ja-JP" altLang="en-US" sz="3200" b="1">
                <a:solidFill>
                  <a:schemeClr val="bg1"/>
                </a:solidFill>
                <a:latin typeface="UD デジタル 教科書体 N-R" panose="02020400000000000000" pitchFamily="49" charset="-128"/>
                <a:ea typeface="UD デジタル 教科書体 N-R" panose="02020400000000000000" pitchFamily="49" charset="-128"/>
                <a:sym typeface="+mn-ea"/>
              </a:rPr>
              <a:t>- Experiment Design</a:t>
            </a:r>
            <a:endParaRPr kumimoji="1" lang="ja-JP" altLang="en-US" sz="3200" b="1">
              <a:solidFill>
                <a:schemeClr val="bg1"/>
              </a:solidFill>
              <a:latin typeface="UD デジタル 教科書体 N-R" panose="02020400000000000000" pitchFamily="49" charset="-128"/>
              <a:ea typeface="UD デジタル 教科書体 N-R" panose="02020400000000000000" pitchFamily="49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A8905-68FE-014F-AFC2-993F7016C4A8}" type="slidenum">
              <a:rPr kumimoji="1" lang="ja-JP" altLang="en-US" smtClean="0"/>
            </a:fld>
            <a:endParaRPr kumimoji="1" lang="ja-JP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89865" y="737870"/>
            <a:ext cx="3573145" cy="523240"/>
            <a:chOff x="299" y="1162"/>
            <a:chExt cx="5627" cy="824"/>
          </a:xfrm>
        </p:grpSpPr>
        <p:sp>
          <p:nvSpPr>
            <p:cNvPr id="15" name="テキスト ボックス 14"/>
            <p:cNvSpPr txBox="1"/>
            <p:nvPr/>
          </p:nvSpPr>
          <p:spPr>
            <a:xfrm>
              <a:off x="299" y="1162"/>
              <a:ext cx="56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ja-JP" sz="2800" b="1">
                  <a:latin typeface="Arial Bold" panose="020B0604020202090204" charset="0"/>
                  <a:cs typeface="Arial Bold" panose="020B0604020202090204" charset="0"/>
                  <a:sym typeface="+mn-ea"/>
                </a:rPr>
                <a:t>Experiment Images</a:t>
              </a:r>
              <a:endParaRPr kumimoji="1" lang="en-US" altLang="ja-JP" sz="2800" dirty="0">
                <a:latin typeface="Arial" panose="020B0604020202020204" pitchFamily="34" charset="0"/>
                <a:ea typeface="UD デジタル 教科書体 N-R" panose="02020400000000000000" pitchFamily="49" charset="-128"/>
                <a:cs typeface="Arial" panose="020B0604020202020204" pitchFamily="34" charset="0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95" y="1986"/>
              <a:ext cx="5036" cy="0"/>
            </a:xfrm>
            <a:prstGeom prst="line">
              <a:avLst/>
            </a:prstGeom>
            <a:ln w="38100">
              <a:solidFill>
                <a:srgbClr val="4366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Box 9"/>
          <p:cNvSpPr txBox="1"/>
          <p:nvPr/>
        </p:nvSpPr>
        <p:spPr>
          <a:xfrm>
            <a:off x="3242945" y="4770755"/>
            <a:ext cx="57054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ctr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Play &amp; Talk in VRChat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77595" y="2125980"/>
            <a:ext cx="4761230" cy="279527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44285" y="2125980"/>
            <a:ext cx="4761230" cy="279527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397886" y="1547495"/>
            <a:ext cx="53949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ja-JP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Enjoy Endless Experience in Virtual Reality</a:t>
            </a:r>
            <a:endParaRPr lang="en-US" altLang="ja-JP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13*278"/>
  <p:tag name="TABLE_ENDDRAG_RECT" val="837*217*113*278"/>
</p:tagLst>
</file>

<file path=ppt/tags/tag2.xml><?xml version="1.0" encoding="utf-8"?>
<p:tagLst xmlns:p="http://schemas.openxmlformats.org/presentationml/2006/main">
  <p:tag name="KSO_WM_UNIT_TABLE_BEAUTIFY" val="smartTable{bf0b45b7-f3dc-4dc7-9031-8abbf0e245d6}"/>
  <p:tag name="TABLE_ENDDRAG_ORIGIN_RECT" val="511*323"/>
  <p:tag name="TABLE_ENDDRAG_RECT" val="57*117*511*323"/>
</p:tagLst>
</file>

<file path=ppt/tags/tag3.xml><?xml version="1.0" encoding="utf-8"?>
<p:tagLst xmlns:p="http://schemas.openxmlformats.org/presentationml/2006/main">
  <p:tag name="KSO_WM_UNIT_PLACING_PICTURE_USER_VIEWPORT" val="{&quot;height&quot;:580,&quot;width&quot;:9600}"/>
</p:tagLst>
</file>

<file path=ppt/tags/tag4.xml><?xml version="1.0" encoding="utf-8"?>
<p:tagLst xmlns:p="http://schemas.openxmlformats.org/presentationml/2006/main">
  <p:tag name="KSO_WM_UNIT_TABLE_BEAUTIFY" val="smartTable{151997f5-c2de-4c9d-866c-ba468113f58f}"/>
  <p:tag name="TABLE_ENDDRAG_ORIGIN_RECT" val="871*365"/>
  <p:tag name="TABLE_ENDDRAG_RECT" val="68*111*871*365"/>
</p:tagLst>
</file>

<file path=ppt/tags/tag5.xml><?xml version="1.0" encoding="utf-8"?>
<p:tagLst xmlns:p="http://schemas.openxmlformats.org/presentationml/2006/main">
  <p:tag name="KSO_WPP_MARK_KEY" val="15806a3f-ba13-4fad-9e88-16a079e3b8ac"/>
  <p:tag name="COMMONDATA" val="eyJoZGlkIjoiMTM4OThkOGQ5NmZkY2RkNzQ4OTgzNmQzODEwMDk4ZWMifQ==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9382</Words>
  <Application>WPS 演示</Application>
  <PresentationFormat>ワイド画面</PresentationFormat>
  <Paragraphs>691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Arial</vt:lpstr>
      <vt:lpstr>SimSun</vt:lpstr>
      <vt:lpstr>Wingdings</vt:lpstr>
      <vt:lpstr>UD デジタル 教科書体 N-R</vt:lpstr>
      <vt:lpstr>Arial</vt:lpstr>
      <vt:lpstr>メイリオ</vt:lpstr>
      <vt:lpstr>Arial Bold</vt:lpstr>
      <vt:lpstr>Wingdings</vt:lpstr>
      <vt:lpstr>Arial Black</vt:lpstr>
      <vt:lpstr>Arial Regular</vt:lpstr>
      <vt:lpstr>Microsoft YaHei</vt:lpstr>
      <vt:lpstr>Calibri</vt:lpstr>
      <vt:lpstr>Arial Unicode MS</vt:lpstr>
      <vt:lpstr>游ゴシック Light</vt:lpstr>
      <vt:lpstr>Calibri Light</vt:lpstr>
      <vt:lpstr>游ゴシック</vt:lpstr>
      <vt:lpstr>DengXian</vt:lpstr>
      <vt:lpstr>Office テーマ</vt:lpstr>
      <vt:lpstr>1_Office テーマ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山口 翔大</dc:creator>
  <cp:lastModifiedBy>yamachan</cp:lastModifiedBy>
  <cp:revision>312</cp:revision>
  <dcterms:created xsi:type="dcterms:W3CDTF">2022-08-01T11:06:00Z</dcterms:created>
  <dcterms:modified xsi:type="dcterms:W3CDTF">2022-11-01T11:01:14Z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3660BE871A894971BF05B19801C6D8C1</vt:lpwstr>
  </property>
</Properties>
</file>